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7" r:id="rId9"/>
    <p:sldId id="262" r:id="rId10"/>
    <p:sldId id="268" r:id="rId11"/>
    <p:sldId id="263" r:id="rId12"/>
    <p:sldId id="265" r:id="rId13"/>
    <p:sldId id="269" r:id="rId14"/>
    <p:sldId id="264" r:id="rId15"/>
    <p:sldId id="266" r:id="rId16"/>
  </p:sldIdLst>
  <p:sldSz cx="9144000" cy="6858000" type="screen4x3"/>
  <p:notesSz cx="7102475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77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http://fosteringandadoption.rip.org.uk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3BDB3CA7-5066-4C19-BE6C-89BEDE151C53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84" y="163172"/>
            <a:ext cx="1596479" cy="78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46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38338" y="765175"/>
            <a:ext cx="3281362" cy="2462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3344184"/>
            <a:ext cx="5681980" cy="6122833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http://fosteringandadoption.rip.org.uk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E62FC5-731D-4CB8-B674-AA949AFDDFD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2152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62FC5-731D-4CB8-B674-AA949AFDDFD7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http://fosteringandadoption.rip.org.uk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221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38338" y="765175"/>
            <a:ext cx="3282950" cy="2463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62FC5-731D-4CB8-B674-AA949AFDDFD7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http://fosteringandadoption.rip.org.uk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839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38338" y="765175"/>
            <a:ext cx="3282950" cy="2463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62FC5-731D-4CB8-B674-AA949AFDDFD7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http://fosteringandadoption.rip.org.uk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847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38338" y="765175"/>
            <a:ext cx="3282950" cy="2463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62FC5-731D-4CB8-B674-AA949AFDDFD7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http://fosteringandadoption.rip.org.uk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847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38338" y="765175"/>
            <a:ext cx="3282950" cy="2463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62FC5-731D-4CB8-B674-AA949AFDDFD7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http://fosteringandadoption.rip.org.uk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725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38338" y="765175"/>
            <a:ext cx="3282950" cy="2463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62FC5-731D-4CB8-B674-AA949AFDDFD7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http://fosteringandadoption.rip.org.uk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518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38338" y="765175"/>
            <a:ext cx="3282950" cy="2463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62FC5-731D-4CB8-B674-AA949AFDDFD7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http://fosteringandadoption.rip.org.uk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900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38338" y="765175"/>
            <a:ext cx="3282950" cy="2463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62FC5-731D-4CB8-B674-AA949AFDDFD7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http://fosteringandadoption.rip.org.uk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028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38338" y="765175"/>
            <a:ext cx="3282950" cy="2463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62FC5-731D-4CB8-B674-AA949AFDDFD7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http://fosteringandadoption.rip.org.uk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2230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62FC5-731D-4CB8-B674-AA949AFDDFD7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http://fosteringandadoption.rip.org.uk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8581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38338" y="765175"/>
            <a:ext cx="3282950" cy="2463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62FC5-731D-4CB8-B674-AA949AFDDFD7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http://fosteringandadoption.rip.org.uk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7413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38338" y="765175"/>
            <a:ext cx="3282950" cy="2463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62FC5-731D-4CB8-B674-AA949AFDDFD7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http://fosteringandadoption.rip.org.uk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7413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38338" y="765175"/>
            <a:ext cx="3282950" cy="2463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62FC5-731D-4CB8-B674-AA949AFDDFD7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http://fosteringandadoption.rip.org.uk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816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38338" y="765175"/>
            <a:ext cx="3282950" cy="2463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62FC5-731D-4CB8-B674-AA949AFDDFD7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http://fosteringandadoption.rip.org.uk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816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3" y="804252"/>
            <a:ext cx="7970157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421" y="2048376"/>
            <a:ext cx="7970400" cy="4111614"/>
          </a:xfrm>
        </p:spPr>
        <p:txBody>
          <a:bodyPr/>
          <a:lstStyle>
            <a:lvl1pPr>
              <a:spcAft>
                <a:spcPts val="600"/>
              </a:spcAft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FB2D-6228-4E21-8EA4-AF43349A18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0718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331" y="786063"/>
            <a:ext cx="7995080" cy="962526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2295" y="1967664"/>
            <a:ext cx="3924300" cy="4309501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 baseline="0">
                <a:solidFill>
                  <a:schemeClr val="tx1"/>
                </a:solidFill>
              </a:defRPr>
            </a:lvl3pPr>
            <a:lvl4pPr>
              <a:defRPr sz="1800" baseline="0">
                <a:solidFill>
                  <a:schemeClr val="tx1"/>
                </a:solidFill>
              </a:defRPr>
            </a:lvl4pPr>
            <a:lvl5pPr>
              <a:defRPr sz="1800" baseline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9FE9-8E8A-4237-A028-0547BDB48AB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391870" y="1967664"/>
            <a:ext cx="3924300" cy="4309501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 baseline="0">
                <a:solidFill>
                  <a:schemeClr val="tx1"/>
                </a:solidFill>
              </a:defRPr>
            </a:lvl3pPr>
            <a:lvl4pPr>
              <a:defRPr sz="1800" baseline="0">
                <a:solidFill>
                  <a:schemeClr val="tx1"/>
                </a:solidFill>
              </a:defRPr>
            </a:lvl4pPr>
            <a:lvl5pPr>
              <a:defRPr sz="1800" baseline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6751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28" y="805955"/>
            <a:ext cx="7993139" cy="1066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9FE9-8E8A-4237-A028-0547BDB48A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4454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2879" y="3630720"/>
            <a:ext cx="4446687" cy="151831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40937" y="1944000"/>
            <a:ext cx="4445363" cy="1545960"/>
          </a:xfrm>
        </p:spPr>
        <p:txBody>
          <a:bodyPr/>
          <a:lstStyle>
            <a:lvl1pPr>
              <a:defRPr lang="en-GB" sz="3200" b="1" dirty="0">
                <a:solidFill>
                  <a:srgbClr val="104F7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834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7970157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421" y="2048376"/>
            <a:ext cx="7970400" cy="4111614"/>
          </a:xfrm>
        </p:spPr>
        <p:txBody>
          <a:bodyPr/>
          <a:lstStyle>
            <a:lvl1pPr>
              <a:spcAft>
                <a:spcPts val="600"/>
              </a:spcAft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FB2D-6228-4E21-8EA4-AF43349A18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0323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7923072" cy="962526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19" y="1967664"/>
            <a:ext cx="3845075" cy="4309501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 baseline="0">
                <a:solidFill>
                  <a:schemeClr val="tx1"/>
                </a:solidFill>
              </a:defRPr>
            </a:lvl3pPr>
            <a:lvl4pPr>
              <a:defRPr sz="1800" baseline="0">
                <a:solidFill>
                  <a:schemeClr val="tx1"/>
                </a:solidFill>
              </a:defRPr>
            </a:lvl4pPr>
            <a:lvl5pPr>
              <a:defRPr sz="1800" baseline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9FE9-8E8A-4237-A028-0547BDB48AB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211960" y="1988840"/>
            <a:ext cx="3924300" cy="4309501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 baseline="0">
                <a:solidFill>
                  <a:schemeClr val="tx1"/>
                </a:solidFill>
              </a:defRPr>
            </a:lvl3pPr>
            <a:lvl4pPr>
              <a:defRPr sz="1800" baseline="0">
                <a:solidFill>
                  <a:schemeClr val="tx1"/>
                </a:solidFill>
              </a:defRPr>
            </a:lvl4pPr>
            <a:lvl5pPr>
              <a:defRPr sz="1800" baseline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59776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7921131" cy="1066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9FE9-8E8A-4237-A028-0547BDB48A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138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2399" y="3204000"/>
            <a:ext cx="4446687" cy="151831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10457" y="1944000"/>
            <a:ext cx="7467600" cy="1066800"/>
          </a:xfrm>
        </p:spPr>
        <p:txBody>
          <a:bodyPr/>
          <a:lstStyle>
            <a:lvl1pPr>
              <a:defRPr lang="en-GB" sz="3200" b="1" dirty="0">
                <a:solidFill>
                  <a:srgbClr val="104F7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5793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bg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18516" y="1226904"/>
            <a:ext cx="764147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6671" y="2461260"/>
            <a:ext cx="7639050" cy="291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104F7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C5C9FE9-8E8A-4237-A028-0547BDB48AB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6" y="97536"/>
            <a:ext cx="1792224" cy="1394965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6633526" y="1600931"/>
            <a:ext cx="1916113" cy="3828645"/>
            <a:chOff x="6633526" y="1600931"/>
            <a:chExt cx="1916113" cy="3828645"/>
          </a:xfrm>
        </p:grpSpPr>
        <p:pic>
          <p:nvPicPr>
            <p:cNvPr id="6" name="Picture 5" descr="RiP_core"/>
            <p:cNvPicPr/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10" t="28821" r="18518" b="31004"/>
            <a:stretch>
              <a:fillRect/>
            </a:stretch>
          </p:blipFill>
          <p:spPr bwMode="auto">
            <a:xfrm>
              <a:off x="6633526" y="1600931"/>
              <a:ext cx="1916113" cy="814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654" y="4420549"/>
              <a:ext cx="1366838" cy="1009027"/>
            </a:xfrm>
            <a:prstGeom prst="rect">
              <a:avLst/>
            </a:prstGeom>
          </p:spPr>
        </p:pic>
        <p:pic>
          <p:nvPicPr>
            <p:cNvPr id="10" name="Content Placeholder 4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240" y="2780928"/>
              <a:ext cx="1187770" cy="1411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554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GB" sz="3200" b="1" dirty="0">
          <a:solidFill>
            <a:srgbClr val="104F75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19705"/>
          </a:solidFill>
          <a:latin typeface="Verdan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19705"/>
          </a:solidFill>
          <a:latin typeface="Verdan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19705"/>
          </a:solidFill>
          <a:latin typeface="Verdan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19705"/>
          </a:solidFill>
          <a:latin typeface="Verdan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ts val="600"/>
        </a:spcAft>
        <a:buClr>
          <a:srgbClr val="104F75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04F75"/>
        </a:buClr>
        <a:buSzPct val="60000"/>
        <a:buFont typeface="Arial" panose="020B0604020202020204" pitchFamily="34" charset="0"/>
        <a:buChar char="•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0000"/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bg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32994" y="1268760"/>
            <a:ext cx="827145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6670" y="2348880"/>
            <a:ext cx="8287777" cy="398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104F7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C5C9FE9-8E8A-4237-A028-0547BDB48AB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94" y="155449"/>
            <a:ext cx="1541526" cy="696906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6516216" y="-1"/>
            <a:ext cx="2483914" cy="1124745"/>
            <a:chOff x="5652120" y="-1"/>
            <a:chExt cx="3348010" cy="1363637"/>
          </a:xfrm>
        </p:grpSpPr>
        <p:pic>
          <p:nvPicPr>
            <p:cNvPr id="10" name="Picture 9" descr="RiP_core"/>
            <p:cNvPicPr/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10" t="28821" r="18518" b="31004"/>
            <a:stretch>
              <a:fillRect/>
            </a:stretch>
          </p:blipFill>
          <p:spPr bwMode="auto">
            <a:xfrm>
              <a:off x="5652120" y="288524"/>
              <a:ext cx="1916113" cy="7865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Content Placeholder 4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2360" y="-1"/>
              <a:ext cx="1187770" cy="13636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966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GB" sz="3200" b="1" dirty="0">
          <a:solidFill>
            <a:srgbClr val="104F75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19705"/>
          </a:solidFill>
          <a:latin typeface="Verdan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19705"/>
          </a:solidFill>
          <a:latin typeface="Verdan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19705"/>
          </a:solidFill>
          <a:latin typeface="Verdan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19705"/>
          </a:solidFill>
          <a:latin typeface="Verdan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ts val="600"/>
        </a:spcAft>
        <a:buClr>
          <a:srgbClr val="104F75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04F75"/>
        </a:buClr>
        <a:buSzPct val="60000"/>
        <a:buFont typeface="Arial" panose="020B0604020202020204" pitchFamily="34" charset="0"/>
        <a:buChar char="•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0000"/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doptionresearchinitiative.org.uk/interviews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Placement Stability &amp; Permanence</a:t>
            </a:r>
            <a:endParaRPr lang="en-GB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 </a:t>
            </a:r>
            <a:r>
              <a:rPr lang="en-GB" b="1" dirty="0" smtClean="0"/>
              <a:t>Unrelated foster </a:t>
            </a:r>
            <a:r>
              <a:rPr lang="en-GB" b="1" dirty="0"/>
              <a:t>care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7970400" cy="4111614"/>
          </a:xfrm>
        </p:spPr>
        <p:txBody>
          <a:bodyPr>
            <a:noAutofit/>
          </a:bodyPr>
          <a:lstStyle/>
          <a:p>
            <a:r>
              <a:rPr lang="en-GB" sz="2200" dirty="0" smtClean="0"/>
              <a:t>Foster care important permanency option</a:t>
            </a:r>
          </a:p>
          <a:p>
            <a:r>
              <a:rPr lang="en-GB" sz="2200" dirty="0" smtClean="0"/>
              <a:t>Foster </a:t>
            </a:r>
            <a:r>
              <a:rPr lang="en-GB" sz="2200" dirty="0"/>
              <a:t>care is the most common placement choice:</a:t>
            </a:r>
          </a:p>
          <a:p>
            <a:pPr lvl="1"/>
            <a:r>
              <a:rPr lang="en-GB" dirty="0"/>
              <a:t>75% of looked after children are in foster care</a:t>
            </a:r>
          </a:p>
          <a:p>
            <a:pPr lvl="1"/>
            <a:r>
              <a:rPr lang="en-GB" dirty="0"/>
              <a:t>85% of these children are placed with unrelated foster </a:t>
            </a:r>
            <a:r>
              <a:rPr lang="en-GB" dirty="0" smtClean="0"/>
              <a:t>carers</a:t>
            </a:r>
          </a:p>
          <a:p>
            <a:r>
              <a:rPr lang="en-GB" sz="2200" dirty="0" smtClean="0"/>
              <a:t>The ‘match’ between child and carer is important for stability, importance of ‘chemistry’</a:t>
            </a:r>
          </a:p>
          <a:p>
            <a:r>
              <a:rPr lang="en-GB" sz="2200" dirty="0" smtClean="0"/>
              <a:t>Children living in stable and long-term foster care have similar outcomes to adopted children (Biehal et al, 2010)</a:t>
            </a:r>
          </a:p>
          <a:p>
            <a:r>
              <a:rPr lang="en-GB" sz="2200" dirty="0" smtClean="0"/>
              <a:t>Stability is undermined if the placement is not supported</a:t>
            </a:r>
            <a:endParaRPr lang="en-GB" sz="2200" dirty="0"/>
          </a:p>
          <a:p>
            <a:r>
              <a:rPr lang="en-GB" sz="2200" dirty="0" smtClean="0"/>
              <a:t>Foster carers need to feel valued, involved in decisions and be a formal member of the care planning team</a:t>
            </a:r>
            <a:endParaRPr lang="en-GB" sz="2200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Kinship care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7970400" cy="4111614"/>
          </a:xfrm>
        </p:spPr>
        <p:txBody>
          <a:bodyPr>
            <a:noAutofit/>
          </a:bodyPr>
          <a:lstStyle/>
          <a:p>
            <a:r>
              <a:rPr lang="en-GB" dirty="0" smtClean="0"/>
              <a:t>The Children Act 1989, encourages local authorities to place children with a relative, friend or other ‘connected’ person if they are unable to live with their parents</a:t>
            </a:r>
          </a:p>
          <a:p>
            <a:r>
              <a:rPr lang="en-GB" dirty="0" smtClean="0"/>
              <a:t>Kinship care enhances children's sense of belonging through continuity of family identity</a:t>
            </a:r>
          </a:p>
          <a:p>
            <a:r>
              <a:rPr lang="en-GB" dirty="0" smtClean="0"/>
              <a:t>Children placed in kinship care generally do as well as children in unrelated foster care</a:t>
            </a:r>
          </a:p>
          <a:p>
            <a:pPr lvl="1"/>
            <a:endParaRPr lang="en-GB" dirty="0" smtClean="0"/>
          </a:p>
          <a:p>
            <a:endParaRPr lang="en-GB" sz="2000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Kinship care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7970400" cy="4111614"/>
          </a:xfrm>
        </p:spPr>
        <p:txBody>
          <a:bodyPr>
            <a:noAutofit/>
          </a:bodyPr>
          <a:lstStyle/>
          <a:p>
            <a:r>
              <a:rPr lang="en-GB" dirty="0" err="1" smtClean="0"/>
              <a:t>Kincarers</a:t>
            </a:r>
            <a:r>
              <a:rPr lang="en-GB" dirty="0" smtClean="0"/>
              <a:t> characteristics:</a:t>
            </a:r>
          </a:p>
          <a:p>
            <a:pPr lvl="1"/>
            <a:r>
              <a:rPr lang="en-GB" sz="2400" dirty="0" smtClean="0"/>
              <a:t>grandparents</a:t>
            </a:r>
          </a:p>
          <a:p>
            <a:pPr lvl="1"/>
            <a:r>
              <a:rPr lang="en-GB" sz="2400" dirty="0" smtClean="0"/>
              <a:t>have few financial resources available</a:t>
            </a:r>
          </a:p>
          <a:p>
            <a:pPr lvl="1"/>
            <a:r>
              <a:rPr lang="en-GB" sz="2400" dirty="0"/>
              <a:t>o</a:t>
            </a:r>
            <a:r>
              <a:rPr lang="en-GB" sz="2400" dirty="0" smtClean="0"/>
              <a:t>ften ill health or disability</a:t>
            </a:r>
          </a:p>
          <a:p>
            <a:r>
              <a:rPr lang="en-GB" dirty="0" smtClean="0"/>
              <a:t>Despite challenges, often receive little support</a:t>
            </a:r>
          </a:p>
          <a:p>
            <a:r>
              <a:rPr lang="en-GB" dirty="0" smtClean="0"/>
              <a:t>Support for kincarers is important as, where carers show signs of strain, placement quality is likely to be of  poorer quality </a:t>
            </a:r>
          </a:p>
          <a:p>
            <a:pPr lvl="1"/>
            <a:endParaRPr lang="en-GB" sz="2400" dirty="0" smtClean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9543980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Permanence through adoption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7970400" cy="4111614"/>
          </a:xfrm>
        </p:spPr>
        <p:txBody>
          <a:bodyPr>
            <a:noAutofit/>
          </a:bodyPr>
          <a:lstStyle/>
          <a:p>
            <a:r>
              <a:rPr lang="en-GB" sz="2000" dirty="0" smtClean="0"/>
              <a:t>Around </a:t>
            </a:r>
            <a:r>
              <a:rPr lang="en-GB" sz="2000" dirty="0"/>
              <a:t>5</a:t>
            </a:r>
            <a:r>
              <a:rPr lang="en-GB" sz="2000" dirty="0" smtClean="0"/>
              <a:t>% of looked after children </a:t>
            </a:r>
            <a:r>
              <a:rPr lang="en-GB" sz="2000" dirty="0"/>
              <a:t>achieve permanence through </a:t>
            </a:r>
            <a:r>
              <a:rPr lang="en-GB" sz="2000" dirty="0" smtClean="0"/>
              <a:t>adoption</a:t>
            </a:r>
          </a:p>
          <a:p>
            <a:r>
              <a:rPr lang="en-GB" sz="2000" dirty="0" smtClean="0"/>
              <a:t>Around three quarters are </a:t>
            </a:r>
            <a:r>
              <a:rPr lang="en-GB" sz="2000" dirty="0"/>
              <a:t>aged between one and four years (Department for Education, 2013</a:t>
            </a:r>
            <a:r>
              <a:rPr lang="en-GB" sz="2000" dirty="0" smtClean="0"/>
              <a:t>)</a:t>
            </a:r>
          </a:p>
          <a:p>
            <a:r>
              <a:rPr lang="en-GB" sz="2000" dirty="0"/>
              <a:t>Delays in the adoption process can reduce </a:t>
            </a:r>
            <a:r>
              <a:rPr lang="en-GB" sz="2000" dirty="0" smtClean="0"/>
              <a:t>children’s </a:t>
            </a:r>
            <a:r>
              <a:rPr lang="en-GB" sz="2000" dirty="0"/>
              <a:t>chances of </a:t>
            </a:r>
            <a:r>
              <a:rPr lang="en-GB" sz="2000" dirty="0" smtClean="0"/>
              <a:t>being adopted</a:t>
            </a:r>
          </a:p>
          <a:p>
            <a:r>
              <a:rPr lang="en-GB" sz="2000" dirty="0" smtClean="0"/>
              <a:t>Delays increase </a:t>
            </a:r>
            <a:r>
              <a:rPr lang="en-GB" sz="2000" dirty="0"/>
              <a:t>the chance of adoption </a:t>
            </a:r>
            <a:r>
              <a:rPr lang="en-GB" sz="2000" dirty="0" smtClean="0"/>
              <a:t>breakdown - age at </a:t>
            </a:r>
            <a:r>
              <a:rPr lang="en-GB" sz="2000" dirty="0"/>
              <a:t>joining a new family </a:t>
            </a:r>
            <a:r>
              <a:rPr lang="en-GB" sz="2000" dirty="0" smtClean="0"/>
              <a:t>has </a:t>
            </a:r>
            <a:r>
              <a:rPr lang="en-GB" sz="2000" dirty="0"/>
              <a:t>the most impact on adoption outcomes (Selwyn et al, 2006</a:t>
            </a:r>
            <a:r>
              <a:rPr lang="en-GB" sz="2000" dirty="0" smtClean="0"/>
              <a:t>)</a:t>
            </a:r>
          </a:p>
          <a:p>
            <a:r>
              <a:rPr lang="en-GB" sz="2000" dirty="0" smtClean="0"/>
              <a:t> </a:t>
            </a:r>
            <a:r>
              <a:rPr lang="en-GB" sz="2000" dirty="0"/>
              <a:t>Adoption provides much more stability than </a:t>
            </a:r>
            <a:r>
              <a:rPr lang="en-GB" sz="2000" dirty="0" smtClean="0"/>
              <a:t>unrelated foster </a:t>
            </a:r>
            <a:r>
              <a:rPr lang="en-GB" sz="2000" dirty="0"/>
              <a:t>care, with lower disruption rates, although the rates converge as the child's age at placement increases (Triseliotis, 2002</a:t>
            </a:r>
            <a:r>
              <a:rPr lang="en-GB" sz="2000" dirty="0" smtClean="0"/>
              <a:t>) </a:t>
            </a:r>
            <a:endParaRPr lang="en-GB" sz="2000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Videolinks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Hear Nina Biehal talking about </a:t>
            </a:r>
            <a:r>
              <a:rPr lang="en-GB" u="sng" dirty="0" smtClean="0">
                <a:hlinkClick r:id="rId3"/>
              </a:rPr>
              <a:t>Four Types of Permanent Placements</a:t>
            </a:r>
            <a:r>
              <a:rPr lang="en-GB" dirty="0" smtClean="0"/>
              <a:t> as part of the Adoption Research Initiative</a:t>
            </a:r>
          </a:p>
          <a:p>
            <a:endParaRPr lang="en-GB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Permanence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7970400" cy="4608512"/>
          </a:xfrm>
        </p:spPr>
        <p:txBody>
          <a:bodyPr>
            <a:normAutofit fontScale="92500" lnSpcReduction="10000"/>
          </a:bodyPr>
          <a:lstStyle/>
          <a:p>
            <a:r>
              <a:rPr lang="en-GB" sz="2500" i="1" dirty="0"/>
              <a:t>'a sense of security, </a:t>
            </a:r>
            <a:r>
              <a:rPr lang="en-GB" sz="2500" i="1" dirty="0" smtClean="0"/>
              <a:t>continuity, commitment </a:t>
            </a:r>
            <a:r>
              <a:rPr lang="en-GB" sz="2500" i="1" dirty="0"/>
              <a:t>and identity ...... a secure, stable and loving family to support them through childhood and beyond'. </a:t>
            </a:r>
            <a:r>
              <a:rPr lang="en-GB" sz="2500" dirty="0"/>
              <a:t>(Department for Education, 2010, </a:t>
            </a:r>
            <a:r>
              <a:rPr lang="en-GB" sz="2500" dirty="0" smtClean="0"/>
              <a:t>p12)</a:t>
            </a:r>
          </a:p>
          <a:p>
            <a:r>
              <a:rPr lang="en-GB" sz="2500" dirty="0"/>
              <a:t>It is about having a 'family for </a:t>
            </a:r>
            <a:r>
              <a:rPr lang="en-GB" sz="2500" dirty="0" smtClean="0"/>
              <a:t>life‘ </a:t>
            </a:r>
            <a:r>
              <a:rPr lang="en-GB" sz="2500" dirty="0"/>
              <a:t>and a sense of belonging and </a:t>
            </a:r>
            <a:r>
              <a:rPr lang="en-GB" sz="2500" dirty="0" smtClean="0"/>
              <a:t>connectedness</a:t>
            </a:r>
          </a:p>
          <a:p>
            <a:r>
              <a:rPr lang="en-GB" sz="2500" dirty="0"/>
              <a:t>Permanence can be reached through different pathways:</a:t>
            </a:r>
          </a:p>
          <a:p>
            <a:pPr lvl="1"/>
            <a:r>
              <a:rPr lang="en-GB" sz="2200" dirty="0" smtClean="0"/>
              <a:t>return to birth parents</a:t>
            </a:r>
          </a:p>
          <a:p>
            <a:pPr lvl="1"/>
            <a:r>
              <a:rPr lang="en-GB" sz="2200" dirty="0" smtClean="0"/>
              <a:t>shared care arrangements</a:t>
            </a:r>
          </a:p>
          <a:p>
            <a:pPr lvl="1"/>
            <a:r>
              <a:rPr lang="en-GB" sz="2200" dirty="0" smtClean="0"/>
              <a:t>permanence within the looked after system (residential placement, unrelated foster care, family and friends care)</a:t>
            </a:r>
          </a:p>
          <a:p>
            <a:pPr lvl="1"/>
            <a:r>
              <a:rPr lang="en-GB" sz="2200" dirty="0" smtClean="0"/>
              <a:t>legal permanence (adoption, special guardianship, residence orders). </a:t>
            </a:r>
            <a:endParaRPr lang="en-GB" sz="2200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Permanence Statistics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Many children who become looked after return home quickly and do not need a plan for </a:t>
            </a:r>
            <a:r>
              <a:rPr lang="en-GB" dirty="0" smtClean="0"/>
              <a:t>permanence </a:t>
            </a:r>
            <a:endParaRPr lang="en-GB" dirty="0"/>
          </a:p>
          <a:p>
            <a:pPr lvl="0"/>
            <a:r>
              <a:rPr lang="en-GB" dirty="0"/>
              <a:t>70% of foster placements that ceased during the year ending 31 March 2013 were for under one year </a:t>
            </a:r>
          </a:p>
          <a:p>
            <a:pPr lvl="0"/>
            <a:r>
              <a:rPr lang="en-GB" dirty="0"/>
              <a:t>35% of those who ceased to be looked after during the year ending 31 March </a:t>
            </a:r>
            <a:r>
              <a:rPr lang="en-GB" dirty="0" smtClean="0"/>
              <a:t>2013, </a:t>
            </a:r>
            <a:r>
              <a:rPr lang="en-GB" dirty="0"/>
              <a:t>returned to live with a parent or </a:t>
            </a:r>
            <a:r>
              <a:rPr lang="en-GB" dirty="0" smtClean="0"/>
              <a:t>relative </a:t>
            </a:r>
            <a:r>
              <a:rPr lang="en-GB" dirty="0"/>
              <a:t>(Department for Education, 2013a)</a:t>
            </a:r>
          </a:p>
          <a:p>
            <a:endParaRPr lang="en-GB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Permanence Statistics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In the year ending 31 March </a:t>
            </a:r>
            <a:r>
              <a:rPr lang="en-GB" dirty="0" smtClean="0"/>
              <a:t>2013, </a:t>
            </a:r>
            <a:r>
              <a:rPr lang="en-GB" dirty="0"/>
              <a:t>11% of looked </a:t>
            </a:r>
            <a:r>
              <a:rPr lang="en-GB" dirty="0" smtClean="0"/>
              <a:t>after </a:t>
            </a:r>
            <a:r>
              <a:rPr lang="en-GB" dirty="0"/>
              <a:t>children had three or more placements</a:t>
            </a:r>
          </a:p>
          <a:p>
            <a:pPr lvl="0"/>
            <a:r>
              <a:rPr lang="en-GB" dirty="0"/>
              <a:t>Teenagers aged 13-16 years when they become looked </a:t>
            </a:r>
            <a:r>
              <a:rPr lang="en-GB" dirty="0" smtClean="0"/>
              <a:t>after, </a:t>
            </a:r>
            <a:r>
              <a:rPr lang="en-GB" dirty="0"/>
              <a:t>are the most likely to have three or more </a:t>
            </a:r>
            <a:r>
              <a:rPr lang="en-GB" dirty="0" smtClean="0"/>
              <a:t>placements (Department </a:t>
            </a:r>
            <a:r>
              <a:rPr lang="en-GB" dirty="0"/>
              <a:t>for Education, 2013)</a:t>
            </a:r>
          </a:p>
          <a:p>
            <a:endParaRPr lang="en-GB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Impact of Placement Instability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</a:t>
            </a:r>
            <a:r>
              <a:rPr lang="en-GB" dirty="0" smtClean="0"/>
              <a:t>educes </a:t>
            </a:r>
            <a:r>
              <a:rPr lang="en-GB" dirty="0"/>
              <a:t>the opportunities for children and young people to develop secure </a:t>
            </a:r>
            <a:r>
              <a:rPr lang="en-GB" dirty="0" smtClean="0"/>
              <a:t>attachments</a:t>
            </a:r>
          </a:p>
          <a:p>
            <a:r>
              <a:rPr lang="en-GB" dirty="0" smtClean="0"/>
              <a:t>May exacerbate </a:t>
            </a:r>
            <a:r>
              <a:rPr lang="en-GB" dirty="0"/>
              <a:t>existing behavioural and emotional </a:t>
            </a:r>
            <a:r>
              <a:rPr lang="en-GB" dirty="0" smtClean="0"/>
              <a:t>difficulties</a:t>
            </a:r>
          </a:p>
          <a:p>
            <a:r>
              <a:rPr lang="en-GB" dirty="0"/>
              <a:t>H</a:t>
            </a:r>
            <a:r>
              <a:rPr lang="en-GB" dirty="0" smtClean="0"/>
              <a:t>as </a:t>
            </a:r>
            <a:r>
              <a:rPr lang="en-GB" dirty="0"/>
              <a:t>an impact on </a:t>
            </a:r>
            <a:r>
              <a:rPr lang="en-GB" dirty="0" smtClean="0"/>
              <a:t>education and health care</a:t>
            </a:r>
            <a:endParaRPr lang="en-GB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Placement Planning and 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7970400" cy="4608512"/>
          </a:xfrm>
        </p:spPr>
        <p:txBody>
          <a:bodyPr>
            <a:noAutofit/>
          </a:bodyPr>
          <a:lstStyle/>
          <a:p>
            <a:r>
              <a:rPr lang="en-GB" dirty="0"/>
              <a:t>Identifying the right placement for each child is key to stability and </a:t>
            </a:r>
            <a:r>
              <a:rPr lang="en-GB" dirty="0" smtClean="0"/>
              <a:t>permanence</a:t>
            </a:r>
            <a:endParaRPr lang="en-GB" dirty="0"/>
          </a:p>
          <a:p>
            <a:r>
              <a:rPr lang="en-GB" dirty="0" smtClean="0"/>
              <a:t>Shortage </a:t>
            </a:r>
            <a:r>
              <a:rPr lang="en-GB" dirty="0"/>
              <a:t>of suitable placements </a:t>
            </a:r>
            <a:r>
              <a:rPr lang="en-GB" dirty="0" smtClean="0"/>
              <a:t>may lead </a:t>
            </a:r>
            <a:r>
              <a:rPr lang="en-GB" dirty="0"/>
              <a:t>to decisions </a:t>
            </a:r>
            <a:r>
              <a:rPr lang="en-GB" dirty="0" smtClean="0"/>
              <a:t>being </a:t>
            </a:r>
            <a:r>
              <a:rPr lang="en-GB" dirty="0"/>
              <a:t>put off until there is a </a:t>
            </a:r>
            <a:r>
              <a:rPr lang="en-GB" dirty="0" smtClean="0"/>
              <a:t>crisis - leads to emergency placement and subsequent move</a:t>
            </a:r>
          </a:p>
          <a:p>
            <a:r>
              <a:rPr lang="en-GB" dirty="0"/>
              <a:t>Placement planning with older children is less proactive than </a:t>
            </a:r>
            <a:r>
              <a:rPr lang="en-GB" dirty="0" smtClean="0"/>
              <a:t>with </a:t>
            </a:r>
            <a:r>
              <a:rPr lang="en-GB" dirty="0"/>
              <a:t>younger children </a:t>
            </a:r>
            <a:endParaRPr lang="en-GB" dirty="0" smtClean="0"/>
          </a:p>
          <a:p>
            <a:endParaRPr lang="en-GB" sz="1900" dirty="0" smtClean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Placement Planning and 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7970400" cy="4608512"/>
          </a:xfrm>
        </p:spPr>
        <p:txBody>
          <a:bodyPr>
            <a:noAutofit/>
          </a:bodyPr>
          <a:lstStyle/>
          <a:p>
            <a:r>
              <a:rPr lang="en-GB" dirty="0" smtClean="0"/>
              <a:t>Children need to be consulted about their care plan: including children in decision-making can improve the quality of the decisions and lead to more stable placements</a:t>
            </a:r>
          </a:p>
          <a:p>
            <a:r>
              <a:rPr lang="en-GB" dirty="0" smtClean="0"/>
              <a:t>Support should be a part of all care plans</a:t>
            </a:r>
          </a:p>
          <a:p>
            <a:r>
              <a:rPr lang="en-GB" dirty="0" smtClean="0"/>
              <a:t>Carers need information about the child in order to prepare for the placement:  placements made in a hurry, without consultation and full information are more likely to disrupt </a:t>
            </a:r>
          </a:p>
          <a:p>
            <a:endParaRPr lang="en-GB" sz="1900" dirty="0" smtClean="0"/>
          </a:p>
        </p:txBody>
      </p:sp>
    </p:spTree>
    <p:extLst>
      <p:ext uri="{BB962C8B-B14F-4D97-AF65-F5344CB8AC3E}">
        <p14:creationId xmlns:p14="http://schemas.microsoft.com/office/powerpoint/2010/main" val="370179843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Reunification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7970400" cy="4111614"/>
          </a:xfrm>
        </p:spPr>
        <p:txBody>
          <a:bodyPr>
            <a:noAutofit/>
          </a:bodyPr>
          <a:lstStyle/>
          <a:p>
            <a:r>
              <a:rPr lang="en-GB" dirty="0" smtClean="0"/>
              <a:t>Preferred pathway to permanence is a return to the birth family, but not always safe to do so</a:t>
            </a:r>
          </a:p>
          <a:p>
            <a:r>
              <a:rPr lang="en-GB" dirty="0" smtClean="0"/>
              <a:t>Many maltreated children who return home do not stay there: around a third of </a:t>
            </a:r>
            <a:r>
              <a:rPr lang="en-GB" dirty="0"/>
              <a:t>children who return home re-enter </a:t>
            </a:r>
            <a:r>
              <a:rPr lang="en-GB" dirty="0" smtClean="0"/>
              <a:t>care (Wade et al, 2011)</a:t>
            </a:r>
          </a:p>
          <a:p>
            <a:r>
              <a:rPr lang="en-GB" dirty="0"/>
              <a:t>Around half of those who have been abused or neglected suffer further abuse when they return home (Farmer and Lutman, </a:t>
            </a:r>
            <a:r>
              <a:rPr lang="en-GB" dirty="0" smtClean="0"/>
              <a:t>2010)</a:t>
            </a:r>
          </a:p>
          <a:p>
            <a:r>
              <a:rPr lang="en-GB" dirty="0" smtClean="0"/>
              <a:t>Cases often closed within six months, even when there are continuing concerns </a:t>
            </a:r>
          </a:p>
          <a:p>
            <a:endParaRPr lang="en-GB" sz="2000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Reunification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7970400" cy="4111614"/>
          </a:xfrm>
        </p:spPr>
        <p:txBody>
          <a:bodyPr>
            <a:noAutofit/>
          </a:bodyPr>
          <a:lstStyle/>
          <a:p>
            <a:r>
              <a:rPr lang="en-GB" dirty="0" smtClean="0"/>
              <a:t>It </a:t>
            </a:r>
            <a:r>
              <a:rPr lang="en-GB" dirty="0"/>
              <a:t>is important that before and after children return home there is</a:t>
            </a:r>
            <a:r>
              <a:rPr lang="en-GB" dirty="0" smtClean="0"/>
              <a:t>:</a:t>
            </a:r>
            <a:endParaRPr lang="en-GB" dirty="0"/>
          </a:p>
          <a:p>
            <a:pPr lvl="1"/>
            <a:r>
              <a:rPr lang="en-GB" dirty="0" smtClean="0"/>
              <a:t>evidence of improvements in parenting capacity</a:t>
            </a:r>
          </a:p>
          <a:p>
            <a:pPr lvl="1"/>
            <a:r>
              <a:rPr lang="en-GB" dirty="0" smtClean="0"/>
              <a:t>an effective assessment of risk</a:t>
            </a:r>
          </a:p>
          <a:p>
            <a:pPr lvl="1"/>
            <a:r>
              <a:rPr lang="en-GB" dirty="0" smtClean="0"/>
              <a:t>slow </a:t>
            </a:r>
            <a:r>
              <a:rPr lang="en-GB" dirty="0"/>
              <a:t>and well managed return home</a:t>
            </a:r>
          </a:p>
          <a:p>
            <a:pPr lvl="1"/>
            <a:r>
              <a:rPr lang="en-GB" dirty="0" smtClean="0"/>
              <a:t>provision of services to support children and their families, for as long as is needed (Davies and Ward, 2012)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7011619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Train the Trainer Day 2 Slides JH V1 14.01.14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104F75"/>
      </a:lt2>
      <a:accent1>
        <a:srgbClr val="104F75"/>
      </a:accent1>
      <a:accent2>
        <a:srgbClr val="808080"/>
      </a:accent2>
      <a:accent3>
        <a:srgbClr val="FFFFFF"/>
      </a:accent3>
      <a:accent4>
        <a:srgbClr val="000000"/>
      </a:accent4>
      <a:accent5>
        <a:srgbClr val="DCDCDC"/>
      </a:accent5>
      <a:accent6>
        <a:srgbClr val="737373"/>
      </a:accent6>
      <a:hlink>
        <a:srgbClr val="104F75"/>
      </a:hlink>
      <a:folHlink>
        <a:srgbClr val="104F75"/>
      </a:folHlink>
    </a:clrScheme>
    <a:fontScheme name="ri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rip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RiP Powerpoint">
  <a:themeElements>
    <a:clrScheme name="Custom 8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C0C0C0"/>
      </a:accent1>
      <a:accent2>
        <a:srgbClr val="808080"/>
      </a:accent2>
      <a:accent3>
        <a:srgbClr val="FFFFFF"/>
      </a:accent3>
      <a:accent4>
        <a:srgbClr val="000000"/>
      </a:accent4>
      <a:accent5>
        <a:srgbClr val="DCDCDC"/>
      </a:accent5>
      <a:accent6>
        <a:srgbClr val="737373"/>
      </a:accent6>
      <a:hlink>
        <a:srgbClr val="FF0000"/>
      </a:hlink>
      <a:folHlink>
        <a:srgbClr val="FF0000"/>
      </a:folHlink>
    </a:clrScheme>
    <a:fontScheme name="ri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rip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908</Words>
  <Application>Microsoft Office PowerPoint</Application>
  <PresentationFormat>On-screen Show (4:3)</PresentationFormat>
  <Paragraphs>95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1_Train the Trainer Day 2 Slides JH V1 14.01.14</vt:lpstr>
      <vt:lpstr>2_RiP Powerpoint</vt:lpstr>
      <vt:lpstr>Placement Stability &amp; Permanence</vt:lpstr>
      <vt:lpstr>What is Permanence</vt:lpstr>
      <vt:lpstr>Permanence Statistics (1)</vt:lpstr>
      <vt:lpstr>Permanence Statistics (2)</vt:lpstr>
      <vt:lpstr>The Impact of Placement Instability</vt:lpstr>
      <vt:lpstr>Placement Planning and Support</vt:lpstr>
      <vt:lpstr>Placement Planning and Support</vt:lpstr>
      <vt:lpstr>Reunification</vt:lpstr>
      <vt:lpstr>Reunification</vt:lpstr>
      <vt:lpstr> Unrelated foster care </vt:lpstr>
      <vt:lpstr>Kinship care</vt:lpstr>
      <vt:lpstr>Kinship care</vt:lpstr>
      <vt:lpstr>Permanence through adoption  </vt:lpstr>
      <vt:lpstr>Videolinks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Placement Stability &amp; Permanence</dc:title>
  <dc:creator>Charlie</dc:creator>
  <cp:lastModifiedBy>Jane Halliday</cp:lastModifiedBy>
  <cp:revision>21</cp:revision>
  <cp:lastPrinted>2014-09-09T09:12:28Z</cp:lastPrinted>
  <dcterms:created xsi:type="dcterms:W3CDTF">2014-01-30T13:26:43Z</dcterms:created>
  <dcterms:modified xsi:type="dcterms:W3CDTF">2014-09-09T09:12:35Z</dcterms:modified>
</cp:coreProperties>
</file>