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56" r:id="rId2"/>
    <p:sldId id="265" r:id="rId3"/>
    <p:sldId id="266" r:id="rId4"/>
    <p:sldId id="267" r:id="rId5"/>
    <p:sldId id="259" r:id="rId6"/>
    <p:sldId id="260" r:id="rId7"/>
    <p:sldId id="268" r:id="rId8"/>
    <p:sldId id="263" r:id="rId9"/>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autoAdjust="0"/>
    <p:restoredTop sz="74790" autoAdjust="0"/>
  </p:normalViewPr>
  <p:slideViewPr>
    <p:cSldViewPr>
      <p:cViewPr varScale="1">
        <p:scale>
          <a:sx n="51" d="100"/>
          <a:sy n="51" d="100"/>
        </p:scale>
        <p:origin x="-1716" y="-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52" y="-4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4023092" y="9721106"/>
            <a:ext cx="3077739" cy="511731"/>
          </a:xfrm>
          <a:prstGeom prst="rect">
            <a:avLst/>
          </a:prstGeom>
        </p:spPr>
        <p:txBody>
          <a:bodyPr vert="horz" lIns="99066" tIns="49533" rIns="99066" bIns="49533" rtlCol="0" anchor="b"/>
          <a:lstStyle>
            <a:lvl1pPr algn="r">
              <a:defRPr sz="1300"/>
            </a:lvl1pPr>
          </a:lstStyle>
          <a:p>
            <a:fld id="{3AFDF865-DC50-4A36-A714-EC9B5A5B1260}" type="slidenum">
              <a:rPr lang="en-GB" sz="1200" smtClean="0">
                <a:latin typeface="Arial" panose="020B0604020202020204" pitchFamily="34" charset="0"/>
                <a:cs typeface="Arial" panose="020B0604020202020204" pitchFamily="34" charset="0"/>
              </a:rPr>
              <a:t>‹#›</a:t>
            </a:fld>
            <a:endParaRPr lang="en-GB" sz="12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901" y="145784"/>
            <a:ext cx="1541526" cy="696906"/>
          </a:xfrm>
          <a:prstGeom prst="rect">
            <a:avLst/>
          </a:prstGeom>
        </p:spPr>
      </p:pic>
      <p:sp>
        <p:nvSpPr>
          <p:cNvPr id="7" name="Footer Placeholder 5"/>
          <p:cNvSpPr>
            <a:spLocks noGrp="1"/>
          </p:cNvSpPr>
          <p:nvPr>
            <p:ph type="ftr" sz="quarter" idx="2"/>
          </p:nvPr>
        </p:nvSpPr>
        <p:spPr>
          <a:xfrm>
            <a:off x="166861" y="9772674"/>
            <a:ext cx="2971800" cy="457200"/>
          </a:xfrm>
          <a:prstGeom prst="rect">
            <a:avLst/>
          </a:prstGeom>
        </p:spPr>
        <p:txBody>
          <a:bodyPr vert="horz" lIns="91440" tIns="45720" rIns="91440" bIns="45720" rtlCol="0" anchor="b"/>
          <a:lstStyle>
            <a:lvl1pPr algn="l">
              <a:defRPr sz="1000">
                <a:latin typeface="Arial" panose="020B0604020202020204" pitchFamily="34" charset="0"/>
                <a:cs typeface="Arial" panose="020B0604020202020204" pitchFamily="34" charset="0"/>
              </a:defRPr>
            </a:lvl1pPr>
          </a:lstStyle>
          <a:p>
            <a:r>
              <a:rPr lang="en-GB" sz="1200" dirty="0" smtClean="0"/>
              <a:t>http://fosteringandadoption.rip.org.uk</a:t>
            </a:r>
            <a:endParaRPr lang="en-GB" sz="1200" dirty="0"/>
          </a:p>
        </p:txBody>
      </p:sp>
    </p:spTree>
    <p:extLst>
      <p:ext uri="{BB962C8B-B14F-4D97-AF65-F5344CB8AC3E}">
        <p14:creationId xmlns:p14="http://schemas.microsoft.com/office/powerpoint/2010/main" val="2668590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607021" y="796826"/>
            <a:ext cx="3637582" cy="2728751"/>
          </a:xfrm>
          <a:prstGeom prst="rect">
            <a:avLst/>
          </a:prstGeom>
          <a:noFill/>
          <a:ln w="12700">
            <a:solidFill>
              <a:prstClr val="black"/>
            </a:solidFill>
          </a:ln>
        </p:spPr>
        <p:txBody>
          <a:bodyPr vert="horz" lIns="99066" tIns="49533" rIns="99066" bIns="49533" rtlCol="0" anchor="ctr"/>
          <a:lstStyle/>
          <a:p>
            <a:endParaRPr lang="en-GB" dirty="0"/>
          </a:p>
        </p:txBody>
      </p:sp>
      <p:sp>
        <p:nvSpPr>
          <p:cNvPr id="5" name="Notes Placeholder 4"/>
          <p:cNvSpPr>
            <a:spLocks noGrp="1"/>
          </p:cNvSpPr>
          <p:nvPr>
            <p:ph type="body" sz="quarter" idx="3"/>
          </p:nvPr>
        </p:nvSpPr>
        <p:spPr>
          <a:xfrm>
            <a:off x="710248" y="3677146"/>
            <a:ext cx="5681980" cy="5789871"/>
          </a:xfrm>
          <a:prstGeom prst="rect">
            <a:avLst/>
          </a:prstGeom>
        </p:spPr>
        <p:txBody>
          <a:bodyPr vert="horz" lIns="99066" tIns="49533" rIns="99066" bIns="49533" rtlCol="0">
            <a:normAutofit/>
          </a:bodyPr>
          <a:lstStyle/>
          <a:p>
            <a:pPr lvl="0"/>
            <a:r>
              <a:rPr lang="en-US" dirty="0" smtClean="0"/>
              <a:t>Click to edit Master text styles</a:t>
            </a:r>
          </a:p>
          <a:p>
            <a:pPr lvl="1"/>
            <a:r>
              <a:rPr lang="en-US" dirty="0" smtClean="0"/>
              <a:t>Second level</a:t>
            </a:r>
          </a:p>
        </p:txBody>
      </p:sp>
      <p:sp>
        <p:nvSpPr>
          <p:cNvPr id="6"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200">
                <a:latin typeface="Arial" panose="020B0604020202020204" pitchFamily="34" charset="0"/>
                <a:cs typeface="Arial" panose="020B0604020202020204" pitchFamily="34" charset="0"/>
              </a:defRPr>
            </a:lvl1pPr>
          </a:lstStyle>
          <a:p>
            <a:r>
              <a:rPr lang="en-GB" dirty="0" smtClean="0"/>
              <a:t>http://fosteringandadoption.rip.org.uk</a:t>
            </a:r>
            <a:endParaRPr lang="en-GB" dirty="0"/>
          </a:p>
        </p:txBody>
      </p:sp>
      <p:sp>
        <p:nvSpPr>
          <p:cNvPr id="7" name="Slide Number Placeholder 6"/>
          <p:cNvSpPr>
            <a:spLocks noGrp="1"/>
          </p:cNvSpPr>
          <p:nvPr>
            <p:ph type="sldNum" sz="quarter" idx="5"/>
          </p:nvPr>
        </p:nvSpPr>
        <p:spPr>
          <a:xfrm>
            <a:off x="4023092" y="9721106"/>
            <a:ext cx="3077739" cy="511731"/>
          </a:xfrm>
          <a:prstGeom prst="rect">
            <a:avLst/>
          </a:prstGeom>
        </p:spPr>
        <p:txBody>
          <a:bodyPr vert="horz" lIns="99066" tIns="49533" rIns="99066" bIns="49533" rtlCol="0" anchor="b"/>
          <a:lstStyle>
            <a:lvl1pPr algn="r">
              <a:defRPr sz="1200">
                <a:latin typeface="Arial" panose="020B0604020202020204" pitchFamily="34" charset="0"/>
                <a:cs typeface="Arial" panose="020B0604020202020204" pitchFamily="34" charset="0"/>
              </a:defRPr>
            </a:lvl1pPr>
          </a:lstStyle>
          <a:p>
            <a:fld id="{95A66A28-7911-4466-9856-C9B88E787CEE}" type="slidenum">
              <a:rPr lang="en-GB" smtClean="0"/>
              <a:pPr/>
              <a:t>‹#›</a:t>
            </a:fld>
            <a:endParaRPr lang="en-GB" dirty="0"/>
          </a:p>
        </p:txBody>
      </p:sp>
    </p:spTree>
    <p:extLst>
      <p:ext uri="{BB962C8B-B14F-4D97-AF65-F5344CB8AC3E}">
        <p14:creationId xmlns:p14="http://schemas.microsoft.com/office/powerpoint/2010/main" val="348829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000" kern="1200">
        <a:solidFill>
          <a:schemeClr val="tx1"/>
        </a:solidFill>
        <a:latin typeface="Arial" panose="020B0604020202020204" pitchFamily="34" charset="0"/>
        <a:ea typeface="+mn-ea"/>
        <a:cs typeface="Arial" panose="020B0604020202020204" pitchFamily="34" charset="0"/>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796925"/>
            <a:ext cx="3638550" cy="272891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A66A28-7911-4466-9856-C9B88E787CEE}" type="slidenum">
              <a:rPr lang="en-GB" smtClean="0"/>
              <a:pPr/>
              <a:t>1</a:t>
            </a:fld>
            <a:endParaRPr lang="en-GB" dirty="0"/>
          </a:p>
        </p:txBody>
      </p:sp>
      <p:sp>
        <p:nvSpPr>
          <p:cNvPr id="5"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200">
                <a:latin typeface="Arial" panose="020B0604020202020204" pitchFamily="34" charset="0"/>
                <a:cs typeface="Arial" panose="020B0604020202020204" pitchFamily="34" charset="0"/>
              </a:defRPr>
            </a:lvl1pPr>
          </a:lstStyle>
          <a:p>
            <a:r>
              <a:rPr lang="en-GB" dirty="0" smtClean="0"/>
              <a:t>http://fosteringandadoption.rip.org.uk</a:t>
            </a: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796925"/>
            <a:ext cx="3638550" cy="2728913"/>
          </a:xfrm>
        </p:spPr>
      </p:sp>
      <p:sp>
        <p:nvSpPr>
          <p:cNvPr id="3" name="Notes Placeholder 2"/>
          <p:cNvSpPr>
            <a:spLocks noGrp="1"/>
          </p:cNvSpPr>
          <p:nvPr>
            <p:ph type="body" idx="1"/>
          </p:nvPr>
        </p:nvSpPr>
        <p:spPr/>
        <p:txBody>
          <a:bodyPr/>
          <a:lstStyle/>
          <a:p>
            <a:r>
              <a:rPr lang="en-GB" dirty="0" smtClean="0"/>
              <a:t>Mismatch between number of children needing adoptive placements and sufficient adoptive families: Number of children waiting for adoption increased by 33% from 31 March 2010 to 31 March 2012.  Ofsted estimated that more than 600 additional adoptive families required each year + 2,000 – 3,000 to reduce ‘backlog’ (Ofsted adoption quality assurance and date forms 2011-12)</a:t>
            </a:r>
          </a:p>
          <a:p>
            <a:endParaRPr lang="en-GB" dirty="0" smtClean="0"/>
          </a:p>
          <a:p>
            <a:r>
              <a:rPr lang="en-GB" dirty="0" smtClean="0"/>
              <a:t>Delay:  statistics show black children take around a year longer to be adopted after entering care than white and Asian children</a:t>
            </a:r>
          </a:p>
          <a:p>
            <a:endParaRPr lang="en-GB" dirty="0"/>
          </a:p>
        </p:txBody>
      </p:sp>
      <p:sp>
        <p:nvSpPr>
          <p:cNvPr id="4" name="Slide Number Placeholder 3"/>
          <p:cNvSpPr>
            <a:spLocks noGrp="1"/>
          </p:cNvSpPr>
          <p:nvPr>
            <p:ph type="sldNum" sz="quarter" idx="10"/>
          </p:nvPr>
        </p:nvSpPr>
        <p:spPr/>
        <p:txBody>
          <a:bodyPr/>
          <a:lstStyle/>
          <a:p>
            <a:fld id="{95A66A28-7911-4466-9856-C9B88E787CEE}" type="slidenum">
              <a:rPr lang="en-GB" smtClean="0"/>
              <a:pPr/>
              <a:t>2</a:t>
            </a:fld>
            <a:endParaRPr lang="en-GB" dirty="0"/>
          </a:p>
        </p:txBody>
      </p:sp>
      <p:sp>
        <p:nvSpPr>
          <p:cNvPr id="5"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200">
                <a:latin typeface="Arial" panose="020B0604020202020204" pitchFamily="34" charset="0"/>
                <a:cs typeface="Arial" panose="020B0604020202020204" pitchFamily="34" charset="0"/>
              </a:defRPr>
            </a:lvl1pPr>
          </a:lstStyle>
          <a:p>
            <a:r>
              <a:rPr lang="en-GB" dirty="0" smtClean="0"/>
              <a:t>http://fosteringandadoption.rip.org.uk</a:t>
            </a:r>
            <a:endParaRPr lang="en-GB" dirty="0"/>
          </a:p>
        </p:txBody>
      </p:sp>
    </p:spTree>
    <p:extLst>
      <p:ext uri="{BB962C8B-B14F-4D97-AF65-F5344CB8AC3E}">
        <p14:creationId xmlns:p14="http://schemas.microsoft.com/office/powerpoint/2010/main" val="1046101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796925"/>
            <a:ext cx="3638550" cy="2728913"/>
          </a:xfrm>
        </p:spPr>
      </p:sp>
      <p:sp>
        <p:nvSpPr>
          <p:cNvPr id="3" name="Notes Placeholder 2"/>
          <p:cNvSpPr>
            <a:spLocks noGrp="1"/>
          </p:cNvSpPr>
          <p:nvPr>
            <p:ph type="body" idx="1"/>
          </p:nvPr>
        </p:nvSpPr>
        <p:spPr/>
        <p:txBody>
          <a:bodyPr/>
          <a:lstStyle/>
          <a:p>
            <a:r>
              <a:rPr lang="en-GB" dirty="0" smtClean="0"/>
              <a:t>And the Children Act 1989</a:t>
            </a:r>
          </a:p>
        </p:txBody>
      </p:sp>
      <p:sp>
        <p:nvSpPr>
          <p:cNvPr id="4" name="Slide Number Placeholder 3"/>
          <p:cNvSpPr>
            <a:spLocks noGrp="1"/>
          </p:cNvSpPr>
          <p:nvPr>
            <p:ph type="sldNum" sz="quarter" idx="10"/>
          </p:nvPr>
        </p:nvSpPr>
        <p:spPr/>
        <p:txBody>
          <a:bodyPr/>
          <a:lstStyle/>
          <a:p>
            <a:fld id="{95A66A28-7911-4466-9856-C9B88E787CEE}" type="slidenum">
              <a:rPr lang="en-GB" smtClean="0"/>
              <a:pPr/>
              <a:t>3</a:t>
            </a:fld>
            <a:endParaRPr lang="en-GB" dirty="0"/>
          </a:p>
        </p:txBody>
      </p:sp>
      <p:sp>
        <p:nvSpPr>
          <p:cNvPr id="5"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200">
                <a:latin typeface="Arial" panose="020B0604020202020204" pitchFamily="34" charset="0"/>
                <a:cs typeface="Arial" panose="020B0604020202020204" pitchFamily="34" charset="0"/>
              </a:defRPr>
            </a:lvl1pPr>
          </a:lstStyle>
          <a:p>
            <a:r>
              <a:rPr lang="en-GB" dirty="0" smtClean="0"/>
              <a:t>http://fosteringandadoption.rip.org.uk</a:t>
            </a:r>
            <a:endParaRPr lang="en-GB" dirty="0"/>
          </a:p>
        </p:txBody>
      </p:sp>
    </p:spTree>
    <p:extLst>
      <p:ext uri="{BB962C8B-B14F-4D97-AF65-F5344CB8AC3E}">
        <p14:creationId xmlns:p14="http://schemas.microsoft.com/office/powerpoint/2010/main" val="104610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796925"/>
            <a:ext cx="3638550" cy="2728913"/>
          </a:xfrm>
        </p:spPr>
      </p:sp>
      <p:sp>
        <p:nvSpPr>
          <p:cNvPr id="3" name="Notes Placeholder 2"/>
          <p:cNvSpPr>
            <a:spLocks noGrp="1"/>
          </p:cNvSpPr>
          <p:nvPr>
            <p:ph type="body" idx="1"/>
          </p:nvPr>
        </p:nvSpPr>
        <p:spPr/>
        <p:txBody>
          <a:bodyPr/>
          <a:lstStyle/>
          <a:p>
            <a:r>
              <a:rPr lang="en-GB" dirty="0" smtClean="0"/>
              <a:t>Reference</a:t>
            </a:r>
            <a:r>
              <a:rPr lang="en-GB" baseline="0" dirty="0" smtClean="0"/>
              <a:t>: </a:t>
            </a:r>
            <a:r>
              <a:rPr lang="en-GB" dirty="0" smtClean="0"/>
              <a:t>Dept of Education: Assessment and approval of foster cares: Amendments to the Children Act 1989 Guidance and Regulations: July 2013)</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5A66A28-7911-4466-9856-C9B88E787CEE}" type="slidenum">
              <a:rPr lang="en-GB" smtClean="0"/>
              <a:pPr/>
              <a:t>4</a:t>
            </a:fld>
            <a:endParaRPr lang="en-GB" dirty="0"/>
          </a:p>
        </p:txBody>
      </p:sp>
      <p:sp>
        <p:nvSpPr>
          <p:cNvPr id="5"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200">
                <a:latin typeface="Arial" panose="020B0604020202020204" pitchFamily="34" charset="0"/>
                <a:cs typeface="Arial" panose="020B0604020202020204" pitchFamily="34" charset="0"/>
              </a:defRPr>
            </a:lvl1pPr>
          </a:lstStyle>
          <a:p>
            <a:r>
              <a:rPr lang="en-GB" dirty="0" smtClean="0"/>
              <a:t>http://fosteringandadoption.rip.org.uk</a:t>
            </a:r>
            <a:endParaRPr lang="en-GB" dirty="0"/>
          </a:p>
        </p:txBody>
      </p:sp>
    </p:spTree>
    <p:extLst>
      <p:ext uri="{BB962C8B-B14F-4D97-AF65-F5344CB8AC3E}">
        <p14:creationId xmlns:p14="http://schemas.microsoft.com/office/powerpoint/2010/main" val="27654051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796925"/>
            <a:ext cx="3638550" cy="2728913"/>
          </a:xfrm>
        </p:spPr>
      </p:sp>
      <p:sp>
        <p:nvSpPr>
          <p:cNvPr id="3" name="Notes Placeholder 2"/>
          <p:cNvSpPr>
            <a:spLocks noGrp="1"/>
          </p:cNvSpPr>
          <p:nvPr>
            <p:ph type="body" idx="1"/>
          </p:nvPr>
        </p:nvSpPr>
        <p:spPr/>
        <p:txBody>
          <a:bodyPr>
            <a:normAutofit/>
          </a:bodyPr>
          <a:lstStyle/>
          <a:p>
            <a:pPr defTabSz="990661">
              <a:defRPr/>
            </a:pPr>
            <a:r>
              <a:rPr lang="en-GB" dirty="0" smtClean="0"/>
              <a:t>Most changes have occurred in adoption legislation; but also legislative changes in </a:t>
            </a:r>
            <a:r>
              <a:rPr lang="en-GB" dirty="0" smtClean="0"/>
              <a:t>fostering.</a:t>
            </a:r>
            <a:endParaRPr lang="en-GB" dirty="0" smtClean="0"/>
          </a:p>
          <a:p>
            <a:pPr defTabSz="990661">
              <a:defRPr/>
            </a:pPr>
            <a:endParaRPr lang="en-GB" dirty="0" smtClean="0"/>
          </a:p>
          <a:p>
            <a:pPr defTabSz="990661">
              <a:defRPr/>
            </a:pPr>
            <a:r>
              <a:rPr lang="en-GB" sz="1300" dirty="0"/>
              <a:t>Analysis of permanence options is especially important for, say, older children, sibling groups and those children with complex needs, which leads to some of the ‘mismatch’ between prospective adopters and children waiting.</a:t>
            </a:r>
            <a:endParaRPr lang="en-GB" dirty="0" smtClean="0"/>
          </a:p>
          <a:p>
            <a:pPr defTabSz="990661">
              <a:defRPr/>
            </a:pPr>
            <a:endParaRPr lang="en-GB" dirty="0" smtClean="0"/>
          </a:p>
          <a:p>
            <a:pPr defTabSz="990661">
              <a:defRPr/>
            </a:pPr>
            <a:endParaRPr lang="en-GB" dirty="0" smtClean="0"/>
          </a:p>
          <a:p>
            <a:pPr defTabSz="990661">
              <a:defRPr/>
            </a:pPr>
            <a:r>
              <a:rPr lang="en-GB" dirty="0" smtClean="0"/>
              <a:t>CPR</a:t>
            </a:r>
            <a:r>
              <a:rPr lang="en-GB" baseline="0" dirty="0" smtClean="0"/>
              <a:t> – child’s permanence report</a:t>
            </a:r>
          </a:p>
          <a:p>
            <a:pPr defTabSz="990661">
              <a:defRPr/>
            </a:pPr>
            <a:r>
              <a:rPr lang="en-GB" sz="1300" dirty="0"/>
              <a:t>Full Re B-S reference: Re B-S (Children) 2013 EWCA Civ 1146)</a:t>
            </a:r>
            <a:endParaRPr lang="en-GB" dirty="0" smtClean="0"/>
          </a:p>
          <a:p>
            <a:endParaRPr lang="en-GB" dirty="0"/>
          </a:p>
        </p:txBody>
      </p:sp>
      <p:sp>
        <p:nvSpPr>
          <p:cNvPr id="4" name="Slide Number Placeholder 3"/>
          <p:cNvSpPr>
            <a:spLocks noGrp="1"/>
          </p:cNvSpPr>
          <p:nvPr>
            <p:ph type="sldNum" sz="quarter" idx="10"/>
          </p:nvPr>
        </p:nvSpPr>
        <p:spPr/>
        <p:txBody>
          <a:bodyPr/>
          <a:lstStyle/>
          <a:p>
            <a:fld id="{95A66A28-7911-4466-9856-C9B88E787CEE}" type="slidenum">
              <a:rPr lang="en-GB" smtClean="0"/>
              <a:pPr/>
              <a:t>5</a:t>
            </a:fld>
            <a:endParaRPr lang="en-GB" dirty="0"/>
          </a:p>
        </p:txBody>
      </p:sp>
      <p:sp>
        <p:nvSpPr>
          <p:cNvPr id="5"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200">
                <a:latin typeface="Arial" panose="020B0604020202020204" pitchFamily="34" charset="0"/>
                <a:cs typeface="Arial" panose="020B0604020202020204" pitchFamily="34" charset="0"/>
              </a:defRPr>
            </a:lvl1pPr>
          </a:lstStyle>
          <a:p>
            <a:r>
              <a:rPr lang="en-GB" dirty="0" smtClean="0"/>
              <a:t>http://fosteringandadoption.rip.org.uk</a:t>
            </a:r>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796925"/>
            <a:ext cx="3638550" cy="2728913"/>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95A66A28-7911-4466-9856-C9B88E787CEE}" type="slidenum">
              <a:rPr lang="en-GB" smtClean="0"/>
              <a:pPr/>
              <a:t>6</a:t>
            </a:fld>
            <a:endParaRPr lang="en-GB" dirty="0"/>
          </a:p>
        </p:txBody>
      </p:sp>
      <p:sp>
        <p:nvSpPr>
          <p:cNvPr id="5"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200">
                <a:latin typeface="Arial" panose="020B0604020202020204" pitchFamily="34" charset="0"/>
                <a:cs typeface="Arial" panose="020B0604020202020204" pitchFamily="34" charset="0"/>
              </a:defRPr>
            </a:lvl1pPr>
          </a:lstStyle>
          <a:p>
            <a:r>
              <a:rPr lang="en-GB" dirty="0" smtClean="0"/>
              <a:t>http://fosteringandadoption.rip.org.uk</a:t>
            </a: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796925"/>
            <a:ext cx="3638550" cy="2728913"/>
          </a:xfrm>
        </p:spPr>
      </p:sp>
      <p:sp>
        <p:nvSpPr>
          <p:cNvPr id="3" name="Notes Placeholder 2"/>
          <p:cNvSpPr>
            <a:spLocks noGrp="1"/>
          </p:cNvSpPr>
          <p:nvPr>
            <p:ph type="body" idx="1"/>
          </p:nvPr>
        </p:nvSpPr>
        <p:spPr/>
        <p:txBody>
          <a:bodyPr/>
          <a:lstStyle/>
          <a:p>
            <a:pPr defTabSz="990661">
              <a:defRPr/>
            </a:pPr>
            <a:r>
              <a:rPr lang="en-GB" sz="1300" dirty="0"/>
              <a:t>Speedier referral to the Adoption </a:t>
            </a:r>
            <a:r>
              <a:rPr lang="en-GB" sz="1300" dirty="0" smtClean="0"/>
              <a:t>and Children Act Register </a:t>
            </a:r>
            <a:r>
              <a:rPr lang="en-GB" sz="1300" dirty="0"/>
              <a:t>for approved adopters and children – no longer than 3 months after approval unless a match is being actively </a:t>
            </a:r>
            <a:r>
              <a:rPr lang="en-GB" sz="1300" dirty="0" smtClean="0"/>
              <a:t>considered.</a:t>
            </a:r>
            <a:endParaRPr lang="en-GB" sz="1300" dirty="0"/>
          </a:p>
          <a:p>
            <a:endParaRPr lang="en-GB" dirty="0" smtClean="0"/>
          </a:p>
          <a:p>
            <a:pPr defTabSz="990661">
              <a:defRPr/>
            </a:pPr>
            <a:r>
              <a:rPr lang="en-GB" sz="1300" dirty="0"/>
              <a:t>Life story books and later life letters for children in adoptive now have timescales:  at the second statutory review following placement for adoption most of the Life Story Book should be handed to the prospective adopters (or the young person, where appropriate); within 10 days of the adoption ceremony the completed book and the later-life letter should be passed over.</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95A66A28-7911-4466-9856-C9B88E787CEE}" type="slidenum">
              <a:rPr lang="en-GB" smtClean="0"/>
              <a:pPr/>
              <a:t>7</a:t>
            </a:fld>
            <a:endParaRPr lang="en-GB" dirty="0"/>
          </a:p>
        </p:txBody>
      </p:sp>
      <p:sp>
        <p:nvSpPr>
          <p:cNvPr id="5"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200">
                <a:latin typeface="Arial" panose="020B0604020202020204" pitchFamily="34" charset="0"/>
                <a:cs typeface="Arial" panose="020B0604020202020204" pitchFamily="34" charset="0"/>
              </a:defRPr>
            </a:lvl1pPr>
          </a:lstStyle>
          <a:p>
            <a:r>
              <a:rPr lang="en-GB" dirty="0" smtClean="0"/>
              <a:t>http://fosteringandadoption.rip.org.uk</a:t>
            </a:r>
            <a:endParaRPr lang="en-GB" dirty="0"/>
          </a:p>
        </p:txBody>
      </p:sp>
    </p:spTree>
    <p:extLst>
      <p:ext uri="{BB962C8B-B14F-4D97-AF65-F5344CB8AC3E}">
        <p14:creationId xmlns:p14="http://schemas.microsoft.com/office/powerpoint/2010/main" val="667295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06550" y="796925"/>
            <a:ext cx="3638550" cy="2728913"/>
          </a:xfrm>
        </p:spPr>
      </p:sp>
      <p:sp>
        <p:nvSpPr>
          <p:cNvPr id="3" name="Notes Placeholder 2"/>
          <p:cNvSpPr>
            <a:spLocks noGrp="1"/>
          </p:cNvSpPr>
          <p:nvPr>
            <p:ph type="body" idx="1"/>
          </p:nvPr>
        </p:nvSpPr>
        <p:spPr/>
        <p:txBody>
          <a:bodyPr>
            <a:normAutofit/>
          </a:bodyPr>
          <a:lstStyle/>
          <a:p>
            <a:pPr defTabSz="990661">
              <a:defRPr/>
            </a:pPr>
            <a:r>
              <a:rPr lang="en-GB" sz="1300" dirty="0"/>
              <a:t>The aim is for fewer organisations recruiting and assessing adopters to meet demand for adoptive families across the country </a:t>
            </a:r>
            <a:r>
              <a:rPr lang="en-GB" sz="1300" dirty="0" smtClean="0"/>
              <a:t>– most </a:t>
            </a:r>
            <a:r>
              <a:rPr lang="en-GB" sz="1300" dirty="0"/>
              <a:t>operating on a much greater scale.  Already LAs are merging services with other LAs</a:t>
            </a:r>
          </a:p>
          <a:p>
            <a:pPr defTabSz="990661">
              <a:defRPr/>
            </a:pPr>
            <a:endParaRPr lang="en-GB" sz="1300" dirty="0"/>
          </a:p>
          <a:p>
            <a:pPr defTabSz="990661">
              <a:defRPr/>
            </a:pPr>
            <a:r>
              <a:rPr lang="en-GB" sz="1300" dirty="0"/>
              <a:t>Also mention current proposals to change long term foster care.</a:t>
            </a:r>
          </a:p>
          <a:p>
            <a:endParaRPr lang="en-GB" dirty="0" smtClean="0"/>
          </a:p>
          <a:p>
            <a:r>
              <a:rPr lang="en-GB" dirty="0" smtClean="0"/>
              <a:t>Mention</a:t>
            </a:r>
            <a:r>
              <a:rPr lang="en-GB" baseline="0" dirty="0" smtClean="0"/>
              <a:t> some guidance is currently under consultation, other legislation and guidance will be consulted on soon – more details in the handout.</a:t>
            </a:r>
            <a:endParaRPr lang="en-GB" dirty="0"/>
          </a:p>
        </p:txBody>
      </p:sp>
      <p:sp>
        <p:nvSpPr>
          <p:cNvPr id="4" name="Slide Number Placeholder 3"/>
          <p:cNvSpPr>
            <a:spLocks noGrp="1"/>
          </p:cNvSpPr>
          <p:nvPr>
            <p:ph type="sldNum" sz="quarter" idx="10"/>
          </p:nvPr>
        </p:nvSpPr>
        <p:spPr/>
        <p:txBody>
          <a:bodyPr/>
          <a:lstStyle/>
          <a:p>
            <a:fld id="{95A66A28-7911-4466-9856-C9B88E787CEE}" type="slidenum">
              <a:rPr lang="en-GB" smtClean="0"/>
              <a:pPr/>
              <a:t>8</a:t>
            </a:fld>
            <a:endParaRPr lang="en-GB" dirty="0"/>
          </a:p>
        </p:txBody>
      </p:sp>
      <p:sp>
        <p:nvSpPr>
          <p:cNvPr id="5" name="Footer Placeholder 5"/>
          <p:cNvSpPr>
            <a:spLocks noGrp="1"/>
          </p:cNvSpPr>
          <p:nvPr>
            <p:ph type="ftr" sz="quarter" idx="4"/>
          </p:nvPr>
        </p:nvSpPr>
        <p:spPr>
          <a:xfrm>
            <a:off x="0" y="9721106"/>
            <a:ext cx="3077739" cy="511731"/>
          </a:xfrm>
          <a:prstGeom prst="rect">
            <a:avLst/>
          </a:prstGeom>
        </p:spPr>
        <p:txBody>
          <a:bodyPr vert="horz" lIns="99066" tIns="49533" rIns="99066" bIns="49533" rtlCol="0" anchor="b"/>
          <a:lstStyle>
            <a:lvl1pPr algn="l">
              <a:defRPr sz="1200">
                <a:latin typeface="Arial" panose="020B0604020202020204" pitchFamily="34" charset="0"/>
                <a:cs typeface="Arial" panose="020B0604020202020204" pitchFamily="34" charset="0"/>
              </a:defRPr>
            </a:lvl1pPr>
          </a:lstStyle>
          <a:p>
            <a:r>
              <a:rPr lang="en-GB" dirty="0" smtClean="0"/>
              <a:t>http://fosteringandadoption.rip.org.uk</a:t>
            </a:r>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7970157" cy="1066800"/>
          </a:xfrm>
        </p:spPr>
        <p:txBody>
          <a:bodyPr/>
          <a:lstStyle/>
          <a:p>
            <a:r>
              <a:rPr lang="en-US" smtClean="0"/>
              <a:t>Click to edit Master title style</a:t>
            </a:r>
            <a:endParaRPr lang="en-GB" dirty="0"/>
          </a:p>
        </p:txBody>
      </p:sp>
      <p:sp>
        <p:nvSpPr>
          <p:cNvPr id="3" name="Content Placeholder 2"/>
          <p:cNvSpPr>
            <a:spLocks noGrp="1"/>
          </p:cNvSpPr>
          <p:nvPr>
            <p:ph idx="1"/>
          </p:nvPr>
        </p:nvSpPr>
        <p:spPr>
          <a:xfrm>
            <a:off x="224421" y="2048376"/>
            <a:ext cx="7970400" cy="4111614"/>
          </a:xfrm>
        </p:spPr>
        <p:txBody>
          <a:bodyPr/>
          <a:lstStyle>
            <a:lvl1pPr>
              <a:spcAft>
                <a:spcPts val="600"/>
              </a:spcAft>
              <a:defRPr baseline="0">
                <a:solidFill>
                  <a:schemeClr val="tx1"/>
                </a:solidFill>
              </a:defRPr>
            </a:lvl1pPr>
            <a:lvl2pPr>
              <a:defRPr baseline="0">
                <a:solidFill>
                  <a:schemeClr val="tx1"/>
                </a:solidFill>
              </a:defRPr>
            </a:lvl2pPr>
            <a:lvl3pPr>
              <a:defRPr baseline="0">
                <a:solidFill>
                  <a:schemeClr val="tx1"/>
                </a:solidFill>
              </a:defRPr>
            </a:lvl3pPr>
            <a:lvl4pPr>
              <a:defRPr baseline="0">
                <a:solidFill>
                  <a:schemeClr val="tx1"/>
                </a:solidFill>
              </a:defRPr>
            </a:lvl4pPr>
            <a:lvl5pPr>
              <a:defRPr baseline="0">
                <a:solidFill>
                  <a:schemeClr val="tx1"/>
                </a:solidFill>
              </a:defRPr>
            </a:lvl5pPr>
          </a:lstStyle>
          <a:p>
            <a:pPr lvl="0"/>
            <a:r>
              <a:rPr lang="en-US" dirty="0" smtClean="0"/>
              <a:t>Click to edit Master text styles</a:t>
            </a:r>
          </a:p>
          <a:p>
            <a:pPr lvl="1"/>
            <a:r>
              <a:rPr lang="en-US" dirty="0" smtClean="0"/>
              <a:t>Second level</a:t>
            </a:r>
          </a:p>
        </p:txBody>
      </p:sp>
      <p:sp>
        <p:nvSpPr>
          <p:cNvPr id="5" name="Slide Number Placeholder 4"/>
          <p:cNvSpPr>
            <a:spLocks noGrp="1"/>
          </p:cNvSpPr>
          <p:nvPr>
            <p:ph type="sldNum" sz="quarter" idx="10"/>
          </p:nvPr>
        </p:nvSpPr>
        <p:spPr/>
        <p:txBody>
          <a:bodyPr/>
          <a:lstStyle/>
          <a:p>
            <a:fld id="{B230FB2D-6228-4E21-8EA4-AF43349A18F4}" type="slidenum">
              <a:rPr lang="en-GB" smtClean="0"/>
              <a:pPr/>
              <a:t>‹#›</a:t>
            </a:fld>
            <a:endParaRPr lang="en-GB" dirty="0"/>
          </a:p>
        </p:txBody>
      </p:sp>
    </p:spTree>
    <p:extLst>
      <p:ext uri="{BB962C8B-B14F-4D97-AF65-F5344CB8AC3E}">
        <p14:creationId xmlns:p14="http://schemas.microsoft.com/office/powerpoint/2010/main" val="20984015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7923072" cy="962526"/>
          </a:xfrm>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3" name="Content Placeholder 2"/>
          <p:cNvSpPr>
            <a:spLocks noGrp="1"/>
          </p:cNvSpPr>
          <p:nvPr>
            <p:ph sz="half" idx="1"/>
          </p:nvPr>
        </p:nvSpPr>
        <p:spPr>
          <a:xfrm>
            <a:off x="251519" y="1967664"/>
            <a:ext cx="3845075" cy="4309501"/>
          </a:xfrm>
        </p:spPr>
        <p:txBody>
          <a:bodyPr/>
          <a:lstStyle>
            <a:lvl1pPr>
              <a:defRPr sz="2400" baseline="0">
                <a:solidFill>
                  <a:schemeClr val="tx1"/>
                </a:solidFill>
                <a:latin typeface="Arial" pitchFamily="34" charset="0"/>
                <a:cs typeface="Arial" pitchFamily="34" charset="0"/>
              </a:defRPr>
            </a:lvl1pPr>
            <a:lvl2pPr>
              <a:defRPr sz="2000" baseline="0">
                <a:solidFill>
                  <a:schemeClr val="tx1"/>
                </a:solidFill>
                <a:latin typeface="Arial" pitchFamily="34" charset="0"/>
                <a:cs typeface="Arial" pitchFamily="34" charset="0"/>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7"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
        <p:nvSpPr>
          <p:cNvPr id="6" name="Content Placeholder 2"/>
          <p:cNvSpPr>
            <a:spLocks noGrp="1"/>
          </p:cNvSpPr>
          <p:nvPr>
            <p:ph sz="half" idx="10"/>
          </p:nvPr>
        </p:nvSpPr>
        <p:spPr>
          <a:xfrm>
            <a:off x="4211960" y="1988840"/>
            <a:ext cx="3924300" cy="4309501"/>
          </a:xfrm>
        </p:spPr>
        <p:txBody>
          <a:bodyPr/>
          <a:lstStyle>
            <a:lvl1pPr>
              <a:defRPr sz="2400" baseline="0">
                <a:solidFill>
                  <a:schemeClr val="tx1"/>
                </a:solidFill>
                <a:latin typeface="Arial" pitchFamily="34" charset="0"/>
                <a:cs typeface="Arial" pitchFamily="34" charset="0"/>
              </a:defRPr>
            </a:lvl1pPr>
            <a:lvl2pPr>
              <a:defRPr sz="2000" baseline="0">
                <a:solidFill>
                  <a:schemeClr val="tx1"/>
                </a:solidFill>
                <a:latin typeface="Arial" pitchFamily="34" charset="0"/>
                <a:cs typeface="Arial" pitchFamily="34" charset="0"/>
              </a:defRPr>
            </a:lvl2pPr>
            <a:lvl3pPr>
              <a:defRPr sz="2000" baseline="0">
                <a:solidFill>
                  <a:schemeClr val="tx1"/>
                </a:solidFill>
              </a:defRPr>
            </a:lvl3pPr>
            <a:lvl4pPr>
              <a:defRPr sz="1800" baseline="0">
                <a:solidFill>
                  <a:schemeClr val="tx1"/>
                </a:solidFill>
              </a:defRPr>
            </a:lvl4pPr>
            <a:lvl5pPr>
              <a:defRPr sz="1800" baseline="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25828062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51520" y="980728"/>
            <a:ext cx="7921131" cy="1066800"/>
          </a:xfrm>
        </p:spPr>
        <p:txBody>
          <a:bodyPr/>
          <a:lstStyle>
            <a:lvl1pPr>
              <a:defRPr>
                <a:latin typeface="Arial" pitchFamily="34" charset="0"/>
                <a:cs typeface="Arial" pitchFamily="34" charset="0"/>
              </a:defRPr>
            </a:lvl1pPr>
          </a:lstStyle>
          <a:p>
            <a:r>
              <a:rPr lang="en-US" dirty="0" smtClean="0"/>
              <a:t>Click to edit Master title style</a:t>
            </a:r>
            <a:endParaRPr lang="en-GB" dirty="0"/>
          </a:p>
        </p:txBody>
      </p:sp>
      <p:sp>
        <p:nvSpPr>
          <p:cNvPr id="5"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5C9FE9-8E8A-4237-A028-0547BDB48ABA}" type="slidenum">
              <a:rPr lang="en-GB" smtClean="0">
                <a:solidFill>
                  <a:srgbClr val="000000">
                    <a:tint val="75000"/>
                  </a:srgbClr>
                </a:solidFill>
              </a:rPr>
              <a:pPr/>
              <a:t>‹#›</a:t>
            </a:fld>
            <a:endParaRPr lang="en-GB" dirty="0">
              <a:solidFill>
                <a:srgbClr val="000000">
                  <a:tint val="75000"/>
                </a:srgbClr>
              </a:solidFill>
            </a:endParaRPr>
          </a:p>
        </p:txBody>
      </p:sp>
    </p:spTree>
    <p:extLst>
      <p:ext uri="{BB962C8B-B14F-4D97-AF65-F5344CB8AC3E}">
        <p14:creationId xmlns:p14="http://schemas.microsoft.com/office/powerpoint/2010/main" val="2423067790"/>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6868" name="Rectangle 4"/>
          <p:cNvSpPr>
            <a:spLocks noGrp="1" noChangeArrowheads="1"/>
          </p:cNvSpPr>
          <p:nvPr>
            <p:ph type="subTitle" idx="1"/>
          </p:nvPr>
        </p:nvSpPr>
        <p:spPr>
          <a:xfrm>
            <a:off x="212399" y="3204000"/>
            <a:ext cx="4446687" cy="1518312"/>
          </a:xfrm>
        </p:spPr>
        <p:txBody>
          <a:bodyPr/>
          <a:lstStyle>
            <a:lvl1pPr marL="0" indent="0">
              <a:buFont typeface="Wingdings" pitchFamily="2" charset="2"/>
              <a:buNone/>
              <a:defRPr sz="2400" baseline="0">
                <a:solidFill>
                  <a:schemeClr val="tx1"/>
                </a:solidFill>
                <a:latin typeface="Arial" pitchFamily="34" charset="0"/>
                <a:cs typeface="Arial" pitchFamily="34" charset="0"/>
              </a:defRPr>
            </a:lvl1pPr>
          </a:lstStyle>
          <a:p>
            <a:r>
              <a:rPr lang="en-US" dirty="0" smtClean="0"/>
              <a:t>Click to edit Master subtitle style</a:t>
            </a:r>
            <a:endParaRPr lang="en-GB" dirty="0"/>
          </a:p>
        </p:txBody>
      </p:sp>
      <p:sp>
        <p:nvSpPr>
          <p:cNvPr id="20" name="Title 1"/>
          <p:cNvSpPr>
            <a:spLocks noGrp="1"/>
          </p:cNvSpPr>
          <p:nvPr>
            <p:ph type="title"/>
          </p:nvPr>
        </p:nvSpPr>
        <p:spPr>
          <a:xfrm>
            <a:off x="210457" y="1944000"/>
            <a:ext cx="7467600" cy="1066800"/>
          </a:xfrm>
        </p:spPr>
        <p:txBody>
          <a:bodyPr/>
          <a:lstStyle>
            <a:lvl1pPr>
              <a:defRPr lang="en-GB" sz="3200" b="1" dirty="0">
                <a:solidFill>
                  <a:srgbClr val="104F75"/>
                </a:solidFill>
                <a:latin typeface="Arial" pitchFamily="34" charset="0"/>
                <a:ea typeface="+mj-ea"/>
                <a:cs typeface="Arial"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3760656725"/>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wmf"/><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chemeClr val="bg1"/>
            </a:gs>
            <a:gs pos="100000">
              <a:schemeClr val="bg1"/>
            </a:gs>
          </a:gsLst>
          <a:lin ang="5400000"/>
        </a:gradFill>
        <a:effectLst/>
      </p:bgPr>
    </p:bg>
    <p:spTree>
      <p:nvGrpSpPr>
        <p:cNvPr id="1" name=""/>
        <p:cNvGrpSpPr/>
        <p:nvPr/>
      </p:nvGrpSpPr>
      <p:grpSpPr>
        <a:xfrm>
          <a:off x="0" y="0"/>
          <a:ext cx="0" cy="0"/>
          <a:chOff x="0" y="0"/>
          <a:chExt cx="0" cy="0"/>
        </a:xfrm>
      </p:grpSpPr>
      <p:sp>
        <p:nvSpPr>
          <p:cNvPr id="1027" name="Rectangle 6"/>
          <p:cNvSpPr>
            <a:spLocks noGrp="1" noChangeArrowheads="1"/>
          </p:cNvSpPr>
          <p:nvPr>
            <p:ph type="title"/>
          </p:nvPr>
        </p:nvSpPr>
        <p:spPr bwMode="auto">
          <a:xfrm>
            <a:off x="332994" y="1268760"/>
            <a:ext cx="8271454"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title style</a:t>
            </a:r>
            <a:endParaRPr lang="en-GB" dirty="0" smtClean="0"/>
          </a:p>
        </p:txBody>
      </p:sp>
      <p:sp>
        <p:nvSpPr>
          <p:cNvPr id="1028" name="Rectangle 7"/>
          <p:cNvSpPr>
            <a:spLocks noGrp="1" noChangeArrowheads="1"/>
          </p:cNvSpPr>
          <p:nvPr>
            <p:ph type="body" idx="1"/>
          </p:nvPr>
        </p:nvSpPr>
        <p:spPr bwMode="auto">
          <a:xfrm>
            <a:off x="316670" y="2348880"/>
            <a:ext cx="8287777" cy="39877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p:txBody>
      </p:sp>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600">
                <a:solidFill>
                  <a:srgbClr val="104F75"/>
                </a:solidFill>
                <a:latin typeface="Arial" pitchFamily="34" charset="0"/>
                <a:cs typeface="Arial" pitchFamily="34" charset="0"/>
              </a:defRPr>
            </a:lvl1pPr>
          </a:lstStyle>
          <a:p>
            <a:pPr fontAlgn="base">
              <a:spcBef>
                <a:spcPct val="0"/>
              </a:spcBef>
              <a:spcAft>
                <a:spcPct val="0"/>
              </a:spcAft>
            </a:pPr>
            <a:fld id="{1C5C9FE9-8E8A-4237-A028-0547BDB48ABA}" type="slidenum">
              <a:rPr lang="en-GB" smtClean="0"/>
              <a:pPr fontAlgn="base">
                <a:spcBef>
                  <a:spcPct val="0"/>
                </a:spcBef>
                <a:spcAft>
                  <a:spcPct val="0"/>
                </a:spcAft>
              </a:pPr>
              <a:t>‹#›</a:t>
            </a:fld>
            <a:endParaRPr lang="en-GB" dirty="0"/>
          </a:p>
        </p:txBody>
      </p:sp>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32994" y="155449"/>
            <a:ext cx="1541526" cy="696906"/>
          </a:xfrm>
          <a:prstGeom prst="rect">
            <a:avLst/>
          </a:prstGeom>
        </p:spPr>
      </p:pic>
      <p:grpSp>
        <p:nvGrpSpPr>
          <p:cNvPr id="8" name="Group 7"/>
          <p:cNvGrpSpPr/>
          <p:nvPr userDrawn="1"/>
        </p:nvGrpSpPr>
        <p:grpSpPr>
          <a:xfrm>
            <a:off x="6516216" y="-1"/>
            <a:ext cx="2483914" cy="1124745"/>
            <a:chOff x="5652120" y="-1"/>
            <a:chExt cx="3348010" cy="1363637"/>
          </a:xfrm>
        </p:grpSpPr>
        <p:pic>
          <p:nvPicPr>
            <p:cNvPr id="10" name="Picture 9" descr="RiP_core"/>
            <p:cNvPicPr/>
            <p:nvPr userDrawn="1"/>
          </p:nvPicPr>
          <p:blipFill>
            <a:blip r:embed="rId7" cstate="print">
              <a:extLst>
                <a:ext uri="{28A0092B-C50C-407E-A947-70E740481C1C}">
                  <a14:useLocalDpi xmlns:a14="http://schemas.microsoft.com/office/drawing/2010/main" val="0"/>
                </a:ext>
              </a:extLst>
            </a:blip>
            <a:srcRect l="18210" t="28821" r="18518" b="31004"/>
            <a:stretch>
              <a:fillRect/>
            </a:stretch>
          </p:blipFill>
          <p:spPr bwMode="auto">
            <a:xfrm>
              <a:off x="5652120" y="288524"/>
              <a:ext cx="1916113" cy="786587"/>
            </a:xfrm>
            <a:prstGeom prst="rect">
              <a:avLst/>
            </a:prstGeom>
            <a:noFill/>
            <a:ln>
              <a:noFill/>
            </a:ln>
          </p:spPr>
        </p:pic>
        <p:pic>
          <p:nvPicPr>
            <p:cNvPr id="12" name="Content Placeholder 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12360" y="-1"/>
              <a:ext cx="1187770" cy="1363637"/>
            </a:xfrm>
            <a:prstGeom prst="rect">
              <a:avLst/>
            </a:prstGeom>
          </p:spPr>
        </p:pic>
      </p:grpSp>
    </p:spTree>
    <p:extLst>
      <p:ext uri="{BB962C8B-B14F-4D97-AF65-F5344CB8AC3E}">
        <p14:creationId xmlns:p14="http://schemas.microsoft.com/office/powerpoint/2010/main" val="11426276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lang="en-GB" sz="3200" b="1" dirty="0">
          <a:solidFill>
            <a:srgbClr val="104F75"/>
          </a:solidFill>
          <a:latin typeface="Arial" pitchFamily="34" charset="0"/>
          <a:ea typeface="+mj-ea"/>
          <a:cs typeface="Arial" pitchFamily="34" charset="0"/>
        </a:defRPr>
      </a:lvl1pPr>
      <a:lvl2pPr algn="l" rtl="0" eaLnBrk="1" fontAlgn="base" hangingPunct="1">
        <a:lnSpc>
          <a:spcPct val="90000"/>
        </a:lnSpc>
        <a:spcBef>
          <a:spcPct val="0"/>
        </a:spcBef>
        <a:spcAft>
          <a:spcPct val="0"/>
        </a:spcAft>
        <a:defRPr sz="3600" b="1">
          <a:solidFill>
            <a:srgbClr val="F19705"/>
          </a:solidFill>
          <a:latin typeface="Verdana" pitchFamily="34" charset="0"/>
        </a:defRPr>
      </a:lvl2pPr>
      <a:lvl3pPr algn="l" rtl="0" eaLnBrk="1" fontAlgn="base" hangingPunct="1">
        <a:lnSpc>
          <a:spcPct val="90000"/>
        </a:lnSpc>
        <a:spcBef>
          <a:spcPct val="0"/>
        </a:spcBef>
        <a:spcAft>
          <a:spcPct val="0"/>
        </a:spcAft>
        <a:defRPr sz="3600" b="1">
          <a:solidFill>
            <a:srgbClr val="F19705"/>
          </a:solidFill>
          <a:latin typeface="Verdana" pitchFamily="34" charset="0"/>
        </a:defRPr>
      </a:lvl3pPr>
      <a:lvl4pPr algn="l" rtl="0" eaLnBrk="1" fontAlgn="base" hangingPunct="1">
        <a:lnSpc>
          <a:spcPct val="90000"/>
        </a:lnSpc>
        <a:spcBef>
          <a:spcPct val="0"/>
        </a:spcBef>
        <a:spcAft>
          <a:spcPct val="0"/>
        </a:spcAft>
        <a:defRPr sz="3600" b="1">
          <a:solidFill>
            <a:srgbClr val="F19705"/>
          </a:solidFill>
          <a:latin typeface="Verdana" pitchFamily="34" charset="0"/>
        </a:defRPr>
      </a:lvl4pPr>
      <a:lvl5pPr algn="l" rtl="0" eaLnBrk="1" fontAlgn="base" hangingPunct="1">
        <a:lnSpc>
          <a:spcPct val="90000"/>
        </a:lnSpc>
        <a:spcBef>
          <a:spcPct val="0"/>
        </a:spcBef>
        <a:spcAft>
          <a:spcPct val="0"/>
        </a:spcAft>
        <a:defRPr sz="3600" b="1">
          <a:solidFill>
            <a:srgbClr val="F19705"/>
          </a:solidFill>
          <a:latin typeface="Verdana" pitchFamily="34" charset="0"/>
        </a:defRPr>
      </a:lvl5pPr>
      <a:lvl6pPr marL="457200" algn="l" rtl="0" eaLnBrk="1" fontAlgn="base" hangingPunct="1">
        <a:lnSpc>
          <a:spcPct val="90000"/>
        </a:lnSpc>
        <a:spcBef>
          <a:spcPct val="0"/>
        </a:spcBef>
        <a:spcAft>
          <a:spcPct val="0"/>
        </a:spcAft>
        <a:defRPr sz="3600" b="1">
          <a:solidFill>
            <a:srgbClr val="333333"/>
          </a:solidFill>
          <a:latin typeface="Verdana" pitchFamily="34" charset="0"/>
        </a:defRPr>
      </a:lvl6pPr>
      <a:lvl7pPr marL="914400" algn="l" rtl="0" eaLnBrk="1" fontAlgn="base" hangingPunct="1">
        <a:lnSpc>
          <a:spcPct val="90000"/>
        </a:lnSpc>
        <a:spcBef>
          <a:spcPct val="0"/>
        </a:spcBef>
        <a:spcAft>
          <a:spcPct val="0"/>
        </a:spcAft>
        <a:defRPr sz="3600" b="1">
          <a:solidFill>
            <a:srgbClr val="333333"/>
          </a:solidFill>
          <a:latin typeface="Verdana" pitchFamily="34" charset="0"/>
        </a:defRPr>
      </a:lvl7pPr>
      <a:lvl8pPr marL="1371600" algn="l" rtl="0" eaLnBrk="1" fontAlgn="base" hangingPunct="1">
        <a:lnSpc>
          <a:spcPct val="90000"/>
        </a:lnSpc>
        <a:spcBef>
          <a:spcPct val="0"/>
        </a:spcBef>
        <a:spcAft>
          <a:spcPct val="0"/>
        </a:spcAft>
        <a:defRPr sz="3600" b="1">
          <a:solidFill>
            <a:srgbClr val="333333"/>
          </a:solidFill>
          <a:latin typeface="Verdana" pitchFamily="34" charset="0"/>
        </a:defRPr>
      </a:lvl8pPr>
      <a:lvl9pPr marL="1828800" algn="l" rtl="0" eaLnBrk="1" fontAlgn="base" hangingPunct="1">
        <a:lnSpc>
          <a:spcPct val="90000"/>
        </a:lnSpc>
        <a:spcBef>
          <a:spcPct val="0"/>
        </a:spcBef>
        <a:spcAft>
          <a:spcPct val="0"/>
        </a:spcAft>
        <a:defRPr sz="3600" b="1">
          <a:solidFill>
            <a:srgbClr val="333333"/>
          </a:solidFill>
          <a:latin typeface="Verdana" pitchFamily="34" charset="0"/>
        </a:defRPr>
      </a:lvl9pPr>
    </p:titleStyle>
    <p:bodyStyle>
      <a:lvl1pPr marL="342900" indent="-342900" algn="l" rtl="0" eaLnBrk="1" fontAlgn="base" hangingPunct="1">
        <a:spcBef>
          <a:spcPct val="20000"/>
        </a:spcBef>
        <a:spcAft>
          <a:spcPts val="600"/>
        </a:spcAft>
        <a:buClr>
          <a:srgbClr val="104F75"/>
        </a:buClr>
        <a:buSzPct val="70000"/>
        <a:buFont typeface="Wingdings" pitchFamily="2" charset="2"/>
        <a:buChar char="l"/>
        <a:defRPr sz="240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104F75"/>
        </a:buClr>
        <a:buSzPct val="60000"/>
        <a:buFont typeface="Arial" panose="020B0604020202020204" pitchFamily="34" charset="0"/>
        <a:buChar char="•"/>
        <a:defRPr sz="200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GB" sz="2000" dirty="0" smtClean="0"/>
              <a:t>Need for Change</a:t>
            </a:r>
          </a:p>
          <a:p>
            <a:r>
              <a:rPr lang="en-GB" sz="2000" dirty="0" smtClean="0"/>
              <a:t>Change</a:t>
            </a:r>
          </a:p>
          <a:p>
            <a:r>
              <a:rPr lang="en-GB" sz="2000" dirty="0" smtClean="0"/>
              <a:t>Future Change</a:t>
            </a:r>
            <a:endParaRPr lang="en-GB" sz="2000" dirty="0"/>
          </a:p>
        </p:txBody>
      </p:sp>
      <p:sp>
        <p:nvSpPr>
          <p:cNvPr id="2" name="Title 1"/>
          <p:cNvSpPr>
            <a:spLocks noGrp="1"/>
          </p:cNvSpPr>
          <p:nvPr>
            <p:ph type="title"/>
          </p:nvPr>
        </p:nvSpPr>
        <p:spPr/>
        <p:txBody>
          <a:bodyPr>
            <a:normAutofit/>
          </a:bodyPr>
          <a:lstStyle/>
          <a:p>
            <a:r>
              <a:rPr lang="en-GB" sz="2400" dirty="0" smtClean="0"/>
              <a:t>POLICY AND LEGISLATIVE FRAMEWORK – ADOPTION AND FOSTERING</a:t>
            </a:r>
            <a:endParaRPr lang="en-GB" sz="2400" dirty="0"/>
          </a:p>
        </p:txBody>
      </p:sp>
      <p:sp>
        <p:nvSpPr>
          <p:cNvPr id="4" name="Slide Number Placeholder 3"/>
          <p:cNvSpPr txBox="1">
            <a:spLocks/>
          </p:cNvSpPr>
          <p:nvPr/>
        </p:nvSpPr>
        <p:spPr>
          <a:xfrm>
            <a:off x="6553200" y="6356350"/>
            <a:ext cx="2133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230FB2D-6228-4E21-8EA4-AF43349A18F4}" type="slidenum">
              <a:rPr lang="en-GB" sz="1600" smtClean="0">
                <a:latin typeface="Arial" panose="020B0604020202020204" pitchFamily="34" charset="0"/>
                <a:cs typeface="Arial" panose="020B0604020202020204" pitchFamily="34" charset="0"/>
              </a:rPr>
              <a:pPr algn="r"/>
              <a:t>1</a:t>
            </a:fld>
            <a:endParaRPr lang="en-GB" sz="1600" dirty="0">
              <a:solidFill>
                <a:srgbClr val="104F75"/>
              </a:solidFill>
              <a:latin typeface="Arial" pitchFamily="34" charset="0"/>
              <a:cs typeface="Arial"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change was necessary</a:t>
            </a:r>
            <a:endParaRPr lang="en-GB" dirty="0"/>
          </a:p>
        </p:txBody>
      </p:sp>
      <p:sp>
        <p:nvSpPr>
          <p:cNvPr id="3" name="Content Placeholder 2"/>
          <p:cNvSpPr>
            <a:spLocks noGrp="1"/>
          </p:cNvSpPr>
          <p:nvPr>
            <p:ph idx="1"/>
          </p:nvPr>
        </p:nvSpPr>
        <p:spPr/>
        <p:txBody>
          <a:bodyPr/>
          <a:lstStyle/>
          <a:p>
            <a:r>
              <a:rPr lang="en-GB" sz="2200" dirty="0"/>
              <a:t>Mismatch between children needing adoptive placements and recruitment of sufficient adoptive families</a:t>
            </a:r>
          </a:p>
          <a:p>
            <a:r>
              <a:rPr lang="en-GB" sz="2200" dirty="0" smtClean="0"/>
              <a:t>At </a:t>
            </a:r>
            <a:r>
              <a:rPr lang="en-GB" sz="2200" dirty="0"/>
              <a:t>the end of </a:t>
            </a:r>
            <a:r>
              <a:rPr lang="en-GB" sz="2200" dirty="0" smtClean="0"/>
              <a:t>March 2012 </a:t>
            </a:r>
            <a:r>
              <a:rPr lang="en-GB" sz="2200" dirty="0"/>
              <a:t>4,600 children were waiting for an adoptive </a:t>
            </a:r>
            <a:r>
              <a:rPr lang="en-GB" sz="2200" dirty="0" smtClean="0"/>
              <a:t>placement</a:t>
            </a:r>
          </a:p>
          <a:p>
            <a:r>
              <a:rPr lang="en-GB" sz="2200" dirty="0" smtClean="0"/>
              <a:t>Adopter </a:t>
            </a:r>
            <a:r>
              <a:rPr lang="en-GB" sz="2200" dirty="0"/>
              <a:t>recruitment not keeping up with the needs of children waiting for </a:t>
            </a:r>
            <a:r>
              <a:rPr lang="en-GB" sz="2200" dirty="0" smtClean="0"/>
              <a:t>adoption</a:t>
            </a:r>
          </a:p>
          <a:p>
            <a:r>
              <a:rPr lang="en-GB" sz="2200" dirty="0" smtClean="0"/>
              <a:t>Delay in the adoption system – in 2012 the average time between entering care and moving in with their adoptive family was one year nine months</a:t>
            </a:r>
          </a:p>
          <a:p>
            <a:endParaRPr lang="en-GB" sz="2200" dirty="0"/>
          </a:p>
          <a:p>
            <a:endParaRPr lang="en-GB" sz="22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2</a:t>
            </a:fld>
            <a:endParaRPr lang="en-GB" dirty="0"/>
          </a:p>
        </p:txBody>
      </p:sp>
    </p:spTree>
    <p:extLst>
      <p:ext uri="{BB962C8B-B14F-4D97-AF65-F5344CB8AC3E}">
        <p14:creationId xmlns:p14="http://schemas.microsoft.com/office/powerpoint/2010/main" val="25140448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Current legislation</a:t>
            </a:r>
            <a:endParaRPr lang="en-GB" dirty="0"/>
          </a:p>
        </p:txBody>
      </p:sp>
      <p:sp>
        <p:nvSpPr>
          <p:cNvPr id="3" name="Content Placeholder 2"/>
          <p:cNvSpPr>
            <a:spLocks noGrp="1"/>
          </p:cNvSpPr>
          <p:nvPr>
            <p:ph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3</a:t>
            </a:fld>
            <a:endParaRPr lang="en-GB" dirty="0"/>
          </a:p>
        </p:txBody>
      </p:sp>
      <p:sp>
        <p:nvSpPr>
          <p:cNvPr id="5" name="Content Placeholder 2"/>
          <p:cNvSpPr txBox="1">
            <a:spLocks/>
          </p:cNvSpPr>
          <p:nvPr/>
        </p:nvSpPr>
        <p:spPr bwMode="auto">
          <a:xfrm>
            <a:off x="376821" y="1700808"/>
            <a:ext cx="7970400" cy="411161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ts val="600"/>
              </a:spcAft>
              <a:buClr>
                <a:srgbClr val="104F75"/>
              </a:buClr>
              <a:buSzPct val="70000"/>
              <a:buFont typeface="Wingdings" pitchFamily="2" charset="2"/>
              <a:buChar char="l"/>
              <a:defRPr sz="2400" baseline="0">
                <a:solidFill>
                  <a:schemeClr val="tx1"/>
                </a:solidFill>
                <a:latin typeface="Arial" pitchFamily="34" charset="0"/>
                <a:ea typeface="+mn-ea"/>
                <a:cs typeface="Arial" pitchFamily="34" charset="0"/>
              </a:defRPr>
            </a:lvl1pPr>
            <a:lvl2pPr marL="742950" indent="-285750" algn="l" rtl="0" eaLnBrk="1" fontAlgn="base" hangingPunct="1">
              <a:spcBef>
                <a:spcPct val="20000"/>
              </a:spcBef>
              <a:spcAft>
                <a:spcPct val="0"/>
              </a:spcAft>
              <a:buClr>
                <a:srgbClr val="104F75"/>
              </a:buClr>
              <a:buSzPct val="60000"/>
              <a:buFont typeface="Arial" panose="020B0604020202020204" pitchFamily="34" charset="0"/>
              <a:buChar char="•"/>
              <a:defRPr sz="2000" baseline="0">
                <a:solidFill>
                  <a:schemeClr val="tx1"/>
                </a:solidFill>
                <a:latin typeface="Arial" pitchFamily="34" charset="0"/>
                <a:cs typeface="Arial" pitchFamily="34" charset="0"/>
              </a:defRPr>
            </a:lvl2pPr>
            <a:lvl3pPr marL="1143000" indent="-228600" algn="l" rtl="0" eaLnBrk="1" fontAlgn="base" hangingPunct="1">
              <a:spcBef>
                <a:spcPct val="20000"/>
              </a:spcBef>
              <a:spcAft>
                <a:spcPct val="0"/>
              </a:spcAft>
              <a:buClr>
                <a:srgbClr val="5F5F5F"/>
              </a:buClr>
              <a:buSzPct val="60000"/>
              <a:buFont typeface="Wingdings 2" pitchFamily="18" charset="2"/>
              <a:buChar char="¡"/>
              <a:defRPr sz="2000" baseline="0">
                <a:solidFill>
                  <a:schemeClr val="tx1"/>
                </a:solidFill>
                <a:latin typeface="+mn-lt"/>
              </a:defRPr>
            </a:lvl3pPr>
            <a:lvl4pPr marL="1600200" indent="-228600" algn="l" rtl="0" eaLnBrk="1" fontAlgn="base" hangingPunct="1">
              <a:spcBef>
                <a:spcPct val="20000"/>
              </a:spcBef>
              <a:spcAft>
                <a:spcPct val="0"/>
              </a:spcAft>
              <a:buClr>
                <a:srgbClr val="5F5F5F"/>
              </a:buClr>
              <a:buSzPct val="80000"/>
              <a:buChar char="–"/>
              <a:defRPr baseline="0">
                <a:solidFill>
                  <a:schemeClr val="tx1"/>
                </a:solidFill>
                <a:latin typeface="+mn-lt"/>
              </a:defRPr>
            </a:lvl4pPr>
            <a:lvl5pPr marL="2057400" indent="-228600" algn="l" rtl="0" eaLnBrk="1" fontAlgn="base" hangingPunct="1">
              <a:spcBef>
                <a:spcPct val="20000"/>
              </a:spcBef>
              <a:spcAft>
                <a:spcPct val="0"/>
              </a:spcAft>
              <a:buClr>
                <a:srgbClr val="5F5F5F"/>
              </a:buClr>
              <a:buSzPct val="65000"/>
              <a:buFont typeface="Wingdings" pitchFamily="2" charset="2"/>
              <a:buChar char="ü"/>
              <a:defRPr baseline="0">
                <a:solidFill>
                  <a:schemeClr val="tx1"/>
                </a:solidFill>
                <a:latin typeface="+mn-lt"/>
              </a:defRPr>
            </a:lvl5pPr>
            <a:lvl6pPr marL="25146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6pPr>
            <a:lvl7pPr marL="29718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7pPr>
            <a:lvl8pPr marL="34290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8pPr>
            <a:lvl9pPr marL="3886200" indent="-228600" algn="l" rtl="0" eaLnBrk="1" fontAlgn="base" hangingPunct="1">
              <a:spcBef>
                <a:spcPct val="20000"/>
              </a:spcBef>
              <a:spcAft>
                <a:spcPct val="0"/>
              </a:spcAft>
              <a:buClr>
                <a:srgbClr val="5F5F5F"/>
              </a:buClr>
              <a:buSzPct val="65000"/>
              <a:buFont typeface="Wingdings" pitchFamily="2" charset="2"/>
              <a:buChar char="ü"/>
              <a:defRPr>
                <a:solidFill>
                  <a:srgbClr val="333333"/>
                </a:solidFill>
                <a:latin typeface="+mn-lt"/>
              </a:defRPr>
            </a:lvl9pPr>
          </a:lstStyle>
          <a:p>
            <a:pPr>
              <a:buNone/>
            </a:pPr>
            <a:r>
              <a:rPr lang="en-GB" sz="2200" dirty="0"/>
              <a:t>A long list! </a:t>
            </a:r>
            <a:r>
              <a:rPr lang="en-GB" sz="2200" dirty="0" smtClean="0"/>
              <a:t>See hand out </a:t>
            </a:r>
            <a:r>
              <a:rPr lang="en-GB" sz="2200" dirty="0"/>
              <a:t>DfE 1 </a:t>
            </a:r>
            <a:r>
              <a:rPr lang="en-GB" sz="2200" i="1" dirty="0"/>
              <a:t>Legal Frameworks and statutory guidance</a:t>
            </a:r>
          </a:p>
          <a:p>
            <a:pPr>
              <a:buNone/>
            </a:pPr>
            <a:endParaRPr lang="en-GB" sz="2200" dirty="0"/>
          </a:p>
          <a:p>
            <a:r>
              <a:rPr lang="en-GB" sz="2200" dirty="0"/>
              <a:t>Over-arching aim of </a:t>
            </a:r>
            <a:r>
              <a:rPr lang="en-GB" sz="2200" dirty="0" smtClean="0"/>
              <a:t>Adoption </a:t>
            </a:r>
            <a:r>
              <a:rPr lang="en-GB" sz="2200" dirty="0"/>
              <a:t>&amp; Fostering legislation must be to meet the needs </a:t>
            </a:r>
            <a:r>
              <a:rPr lang="en-GB" sz="2200" dirty="0" smtClean="0"/>
              <a:t>of children</a:t>
            </a:r>
            <a:endParaRPr lang="en-GB" sz="2200" dirty="0"/>
          </a:p>
          <a:p>
            <a:r>
              <a:rPr lang="en-GB" sz="2200" dirty="0" smtClean="0"/>
              <a:t>The </a:t>
            </a:r>
            <a:r>
              <a:rPr lang="en-GB" sz="2200" dirty="0"/>
              <a:t>right of every child to belong to a family </a:t>
            </a:r>
            <a:r>
              <a:rPr lang="en-GB" sz="2200" dirty="0" smtClean="0"/>
              <a:t>is underpinned by </a:t>
            </a:r>
            <a:r>
              <a:rPr lang="en-GB" sz="2200" dirty="0"/>
              <a:t>the 1989 </a:t>
            </a:r>
            <a:r>
              <a:rPr lang="en-GB" sz="2200" dirty="0" smtClean="0"/>
              <a:t>UN </a:t>
            </a:r>
            <a:r>
              <a:rPr lang="en-GB" sz="2200" dirty="0"/>
              <a:t>Convention on the Rights of the Child</a:t>
            </a:r>
            <a:r>
              <a:rPr lang="en-GB" sz="2200" dirty="0" smtClean="0"/>
              <a:t>. (‘</a:t>
            </a:r>
            <a:r>
              <a:rPr lang="en-GB" sz="2200" dirty="0"/>
              <a:t>Ideal family’ being birth parents or members of their extended family – this must be explored</a:t>
            </a:r>
            <a:r>
              <a:rPr lang="en-GB" sz="2200" dirty="0" smtClean="0"/>
              <a:t>)</a:t>
            </a:r>
            <a:endParaRPr lang="en-GB" sz="2200" dirty="0"/>
          </a:p>
        </p:txBody>
      </p:sp>
    </p:spTree>
    <p:extLst>
      <p:ext uri="{BB962C8B-B14F-4D97-AF65-F5344CB8AC3E}">
        <p14:creationId xmlns:p14="http://schemas.microsoft.com/office/powerpoint/2010/main" val="239758046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Current legislation</a:t>
            </a:r>
            <a:endParaRPr lang="en-GB" dirty="0"/>
          </a:p>
        </p:txBody>
      </p:sp>
      <p:sp>
        <p:nvSpPr>
          <p:cNvPr id="7" name="Content Placeholder 6"/>
          <p:cNvSpPr>
            <a:spLocks noGrp="1"/>
          </p:cNvSpPr>
          <p:nvPr>
            <p:ph idx="1"/>
          </p:nvPr>
        </p:nvSpPr>
        <p:spPr/>
        <p:txBody>
          <a:bodyPr/>
          <a:lstStyle/>
          <a:p>
            <a:r>
              <a:rPr lang="en-GB" dirty="0"/>
              <a:t>No one has a right to be a foster carer – fostering decisions must focus on the interests of the </a:t>
            </a:r>
            <a:r>
              <a:rPr lang="en-GB" dirty="0" smtClean="0"/>
              <a:t>child </a:t>
            </a:r>
            <a:r>
              <a:rPr lang="en-GB" dirty="0"/>
              <a:t>(DfE, 2013). </a:t>
            </a:r>
            <a:r>
              <a:rPr lang="en-GB" dirty="0" smtClean="0"/>
              <a:t>The </a:t>
            </a:r>
            <a:r>
              <a:rPr lang="en-GB" dirty="0"/>
              <a:t>same applies to </a:t>
            </a:r>
            <a:r>
              <a:rPr lang="en-GB" dirty="0" smtClean="0"/>
              <a:t>adoption</a:t>
            </a:r>
          </a:p>
          <a:p>
            <a:r>
              <a:rPr lang="en-GB" dirty="0" smtClean="0"/>
              <a:t>Current  legislation </a:t>
            </a:r>
            <a:r>
              <a:rPr lang="en-GB" dirty="0"/>
              <a:t>reflects a more flexible approach to recruitment </a:t>
            </a:r>
            <a:r>
              <a:rPr lang="en-GB" dirty="0" smtClean="0"/>
              <a:t>of adoptive</a:t>
            </a:r>
            <a:r>
              <a:rPr lang="en-GB" dirty="0"/>
              <a:t>, </a:t>
            </a:r>
            <a:r>
              <a:rPr lang="en-GB" dirty="0" smtClean="0"/>
              <a:t>families</a:t>
            </a:r>
            <a:endParaRPr lang="en-GB" dirty="0"/>
          </a:p>
          <a:p>
            <a:r>
              <a:rPr lang="en-GB" dirty="0"/>
              <a:t>This session highlights a number, but not all, of the recent changes</a:t>
            </a:r>
          </a:p>
          <a:p>
            <a:pPr marL="0" indent="0">
              <a:buNone/>
            </a:pPr>
            <a:endParaRPr lang="en-GB" dirty="0"/>
          </a:p>
        </p:txBody>
      </p:sp>
      <p:sp>
        <p:nvSpPr>
          <p:cNvPr id="4" name="Slide Number Placeholder 3"/>
          <p:cNvSpPr>
            <a:spLocks noGrp="1"/>
          </p:cNvSpPr>
          <p:nvPr>
            <p:ph type="sldNum" sz="quarter" idx="10"/>
          </p:nvPr>
        </p:nvSpPr>
        <p:spPr/>
        <p:txBody>
          <a:bodyPr/>
          <a:lstStyle/>
          <a:p>
            <a:fld id="{1C5C9FE9-8E8A-4237-A028-0547BDB48ABA}" type="slidenum">
              <a:rPr lang="en-GB" smtClean="0">
                <a:solidFill>
                  <a:srgbClr val="000000">
                    <a:tint val="75000"/>
                  </a:srgbClr>
                </a:solidFill>
              </a:rPr>
              <a:pPr/>
              <a:t>4</a:t>
            </a:fld>
            <a:endParaRPr lang="en-GB" dirty="0">
              <a:solidFill>
                <a:srgbClr val="000000">
                  <a:tint val="75000"/>
                </a:srgbClr>
              </a:solidFill>
            </a:endParaRPr>
          </a:p>
        </p:txBody>
      </p:sp>
    </p:spTree>
    <p:extLst>
      <p:ext uri="{BB962C8B-B14F-4D97-AF65-F5344CB8AC3E}">
        <p14:creationId xmlns:p14="http://schemas.microsoft.com/office/powerpoint/2010/main" val="20413040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2013 changes</a:t>
            </a:r>
            <a:endParaRPr lang="en-GB" dirty="0"/>
          </a:p>
        </p:txBody>
      </p:sp>
      <p:sp>
        <p:nvSpPr>
          <p:cNvPr id="3" name="Content Placeholder 2"/>
          <p:cNvSpPr>
            <a:spLocks noGrp="1"/>
          </p:cNvSpPr>
          <p:nvPr>
            <p:ph idx="1"/>
          </p:nvPr>
        </p:nvSpPr>
        <p:spPr/>
        <p:txBody>
          <a:bodyPr>
            <a:normAutofit/>
          </a:bodyPr>
          <a:lstStyle/>
          <a:p>
            <a:r>
              <a:rPr lang="en-GB" dirty="0" smtClean="0"/>
              <a:t>Child’s Permanence Report must </a:t>
            </a:r>
            <a:r>
              <a:rPr lang="en-GB" dirty="0"/>
              <a:t>contain an analysis of the arguments for and against each permanence option and a fully reasoned </a:t>
            </a:r>
            <a:r>
              <a:rPr lang="en-GB" dirty="0" smtClean="0"/>
              <a:t>recommendation (see </a:t>
            </a:r>
            <a:r>
              <a:rPr lang="en-GB" i="1" dirty="0" smtClean="0"/>
              <a:t>Re B-S</a:t>
            </a:r>
            <a:r>
              <a:rPr lang="en-GB" dirty="0" smtClean="0"/>
              <a:t>)</a:t>
            </a:r>
          </a:p>
          <a:p>
            <a:r>
              <a:rPr lang="en-GB" dirty="0" smtClean="0"/>
              <a:t>This analysis must be full, based on evidence, and include consideration of long-term fostering as well as adoption  </a:t>
            </a:r>
          </a:p>
          <a:p>
            <a:endParaRPr lang="en-GB" sz="2000" dirty="0" smtClean="0"/>
          </a:p>
          <a:p>
            <a:endParaRPr lang="en-GB" sz="20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5</a:t>
            </a:fld>
            <a:endParaRPr lang="en-GB"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2013 changes (2)</a:t>
            </a:r>
            <a:endParaRPr lang="en-GB" sz="2400" dirty="0"/>
          </a:p>
        </p:txBody>
      </p:sp>
      <p:sp>
        <p:nvSpPr>
          <p:cNvPr id="3" name="Content Placeholder 2"/>
          <p:cNvSpPr>
            <a:spLocks noGrp="1"/>
          </p:cNvSpPr>
          <p:nvPr>
            <p:ph idx="1"/>
          </p:nvPr>
        </p:nvSpPr>
        <p:spPr>
          <a:xfrm>
            <a:off x="224421" y="1844824"/>
            <a:ext cx="7970400" cy="4315166"/>
          </a:xfrm>
        </p:spPr>
        <p:txBody>
          <a:bodyPr>
            <a:normAutofit lnSpcReduction="10000"/>
          </a:bodyPr>
          <a:lstStyle/>
          <a:p>
            <a:r>
              <a:rPr lang="en-GB" dirty="0" smtClean="0"/>
              <a:t>Two-part approval process in both fostering and adoption, with strict timescales – completion of both stages within six months for adoption and eight months for fostering</a:t>
            </a:r>
          </a:p>
          <a:p>
            <a:r>
              <a:rPr lang="en-GB" dirty="0" smtClean="0"/>
              <a:t>Delegated authority for foster carers to make more day-to-day decisions regarding the CYP in placement</a:t>
            </a:r>
          </a:p>
          <a:p>
            <a:r>
              <a:rPr lang="en-GB" dirty="0" smtClean="0"/>
              <a:t>Fostering to adopt – a </a:t>
            </a:r>
            <a:r>
              <a:rPr lang="en-GB" dirty="0"/>
              <a:t>child may be placed with foster carers who are also approved prospective adopters on a fostering basis, while care proceedings are underway, where the local authority is considering adoption for the child</a:t>
            </a:r>
            <a:endParaRPr lang="en-GB" dirty="0" smtClean="0"/>
          </a:p>
          <a:p>
            <a:endParaRPr lang="en-GB" sz="2000" dirty="0" smtClean="0"/>
          </a:p>
          <a:p>
            <a:endParaRPr lang="en-GB" sz="2000" dirty="0" smtClean="0"/>
          </a:p>
          <a:p>
            <a:endParaRPr lang="en-GB" sz="20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6</a:t>
            </a:fld>
            <a:endParaRPr lang="en-GB"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smtClean="0"/>
              <a:t>2013 changes (3)</a:t>
            </a:r>
            <a:endParaRPr lang="en-GB" sz="2400" dirty="0"/>
          </a:p>
        </p:txBody>
      </p:sp>
      <p:sp>
        <p:nvSpPr>
          <p:cNvPr id="13" name="Content Placeholder 12"/>
          <p:cNvSpPr>
            <a:spLocks noGrp="1"/>
          </p:cNvSpPr>
          <p:nvPr>
            <p:ph idx="1"/>
          </p:nvPr>
        </p:nvSpPr>
        <p:spPr/>
        <p:txBody>
          <a:bodyPr/>
          <a:lstStyle/>
          <a:p>
            <a:r>
              <a:rPr lang="en-GB" dirty="0"/>
              <a:t>‘Fast-track’ assessment process for previous adopters and foster-carers </a:t>
            </a:r>
          </a:p>
          <a:p>
            <a:r>
              <a:rPr lang="en-GB" dirty="0"/>
              <a:t>Speedier referral to the Adoption </a:t>
            </a:r>
            <a:r>
              <a:rPr lang="en-GB" dirty="0" smtClean="0"/>
              <a:t>and Children Act Register </a:t>
            </a:r>
            <a:r>
              <a:rPr lang="en-GB" dirty="0"/>
              <a:t>for approved adopters and </a:t>
            </a:r>
            <a:r>
              <a:rPr lang="en-GB" dirty="0" smtClean="0"/>
              <a:t>children</a:t>
            </a:r>
          </a:p>
          <a:p>
            <a:r>
              <a:rPr lang="en-GB" dirty="0"/>
              <a:t>National Gateway for Adoption – First4Adoption – a central point of information for those considering adoption</a:t>
            </a:r>
          </a:p>
          <a:p>
            <a:endParaRPr lang="en-GB" dirty="0"/>
          </a:p>
          <a:p>
            <a:pPr marL="0" indent="0">
              <a:buNone/>
            </a:pPr>
            <a:endParaRPr lang="en-GB" dirty="0"/>
          </a:p>
        </p:txBody>
      </p:sp>
      <p:sp>
        <p:nvSpPr>
          <p:cNvPr id="4" name="Slide Number Placeholder 3"/>
          <p:cNvSpPr>
            <a:spLocks noGrp="1"/>
          </p:cNvSpPr>
          <p:nvPr>
            <p:ph type="sldNum" sz="quarter" idx="10"/>
          </p:nvPr>
        </p:nvSpPr>
        <p:spPr/>
        <p:txBody>
          <a:bodyPr/>
          <a:lstStyle/>
          <a:p>
            <a:fld id="{1C5C9FE9-8E8A-4237-A028-0547BDB48ABA}" type="slidenum">
              <a:rPr lang="en-GB" smtClean="0"/>
              <a:pPr/>
              <a:t>7</a:t>
            </a:fld>
            <a:endParaRPr lang="en-GB" dirty="0"/>
          </a:p>
        </p:txBody>
      </p:sp>
    </p:spTree>
    <p:extLst>
      <p:ext uri="{BB962C8B-B14F-4D97-AF65-F5344CB8AC3E}">
        <p14:creationId xmlns:p14="http://schemas.microsoft.com/office/powerpoint/2010/main" val="123610515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 and more </a:t>
            </a:r>
            <a:endParaRPr lang="en-GB" dirty="0"/>
          </a:p>
        </p:txBody>
      </p:sp>
      <p:sp>
        <p:nvSpPr>
          <p:cNvPr id="3" name="Content Placeholder 2"/>
          <p:cNvSpPr>
            <a:spLocks noGrp="1"/>
          </p:cNvSpPr>
          <p:nvPr>
            <p:ph idx="1"/>
          </p:nvPr>
        </p:nvSpPr>
        <p:spPr>
          <a:xfrm>
            <a:off x="251520" y="1916832"/>
            <a:ext cx="7970400" cy="4111614"/>
          </a:xfrm>
        </p:spPr>
        <p:txBody>
          <a:bodyPr>
            <a:normAutofit fontScale="92500" lnSpcReduction="10000"/>
          </a:bodyPr>
          <a:lstStyle/>
          <a:p>
            <a:r>
              <a:rPr lang="en-GB" dirty="0" smtClean="0"/>
              <a:t>Children and Families Act 2014</a:t>
            </a:r>
          </a:p>
          <a:p>
            <a:r>
              <a:rPr lang="en-GB" dirty="0" smtClean="0"/>
              <a:t>Changes in the Act:  </a:t>
            </a:r>
          </a:p>
          <a:p>
            <a:pPr lvl="1"/>
            <a:r>
              <a:rPr lang="en-GB" dirty="0" smtClean="0"/>
              <a:t>Power for the Secretary of State to require LAs to outsource the recruitment and assessment of adopters</a:t>
            </a:r>
          </a:p>
          <a:p>
            <a:pPr lvl="1"/>
            <a:r>
              <a:rPr lang="en-GB" dirty="0" smtClean="0"/>
              <a:t>Arrangements for contact for LAC and adopted children</a:t>
            </a:r>
          </a:p>
          <a:p>
            <a:pPr lvl="1"/>
            <a:r>
              <a:rPr lang="en-GB" dirty="0" smtClean="0"/>
              <a:t>Local authorities to accept prospective adopters ‘in general’ – i.e. not just for the children in their care</a:t>
            </a:r>
          </a:p>
          <a:p>
            <a:pPr lvl="1"/>
            <a:r>
              <a:rPr lang="en-GB" dirty="0" smtClean="0"/>
              <a:t>Free education from two years of age for adopted children (Sept 2014)</a:t>
            </a:r>
          </a:p>
          <a:p>
            <a:pPr lvl="1"/>
            <a:r>
              <a:rPr lang="en-GB" dirty="0" smtClean="0"/>
              <a:t>Same rights as birth parents to leave and pay for adoptive parents (from 2015)</a:t>
            </a:r>
          </a:p>
          <a:p>
            <a:r>
              <a:rPr lang="en-GB" dirty="0" smtClean="0"/>
              <a:t>Other areas of legislation and guidance (see handouts) </a:t>
            </a:r>
          </a:p>
          <a:p>
            <a:pPr>
              <a:buNone/>
            </a:pPr>
            <a:endParaRPr lang="en-GB" sz="2000" dirty="0"/>
          </a:p>
        </p:txBody>
      </p:sp>
      <p:sp>
        <p:nvSpPr>
          <p:cNvPr id="4" name="Slide Number Placeholder 3"/>
          <p:cNvSpPr>
            <a:spLocks noGrp="1"/>
          </p:cNvSpPr>
          <p:nvPr>
            <p:ph type="sldNum" sz="quarter" idx="10"/>
          </p:nvPr>
        </p:nvSpPr>
        <p:spPr/>
        <p:txBody>
          <a:bodyPr/>
          <a:lstStyle/>
          <a:p>
            <a:fld id="{B230FB2D-6228-4E21-8EA4-AF43349A18F4}" type="slidenum">
              <a:rPr lang="en-GB" smtClean="0"/>
              <a:pPr/>
              <a:t>8</a:t>
            </a:fld>
            <a:endParaRPr lang="en-GB" dirty="0"/>
          </a:p>
        </p:txBody>
      </p:sp>
    </p:spTree>
  </p:cSld>
  <p:clrMapOvr>
    <a:masterClrMapping/>
  </p:clrMapOvr>
  <p:transition/>
</p:sld>
</file>

<file path=ppt/theme/theme1.xml><?xml version="1.0" encoding="utf-8"?>
<a:theme xmlns:a="http://schemas.openxmlformats.org/drawingml/2006/main" name="2_RiP Powerpoint">
  <a:themeElements>
    <a:clrScheme name="Custom 8">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FF0000"/>
      </a:hlink>
      <a:folHlink>
        <a:srgbClr val="FF0000"/>
      </a:folHlink>
    </a:clrScheme>
    <a:fontScheme name="rip">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rip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rip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rip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rip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601</TotalTime>
  <Words>891</Words>
  <Application>Microsoft Office PowerPoint</Application>
  <PresentationFormat>On-screen Show (4:3)</PresentationFormat>
  <Paragraphs>83</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2_RiP Powerpoint</vt:lpstr>
      <vt:lpstr>POLICY AND LEGISLATIVE FRAMEWORK – ADOPTION AND FOSTERING</vt:lpstr>
      <vt:lpstr>Why change was necessary</vt:lpstr>
      <vt:lpstr>Current legislation</vt:lpstr>
      <vt:lpstr>Current legislation</vt:lpstr>
      <vt:lpstr>2013 changes</vt:lpstr>
      <vt:lpstr>2013 changes (2)</vt:lpstr>
      <vt:lpstr>2013 changes (3)</vt:lpstr>
      <vt:lpstr>… and more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POLICY AND LEGISLATIVE FRAMEWORK – ADOPTION AND FOSTERING</dc:title>
  <dc:creator>Carol Buckley</dc:creator>
  <cp:lastModifiedBy>Jane Halliday</cp:lastModifiedBy>
  <cp:revision>98</cp:revision>
  <cp:lastPrinted>2014-02-27T16:07:49Z</cp:lastPrinted>
  <dcterms:created xsi:type="dcterms:W3CDTF">2014-02-04T16:50:03Z</dcterms:created>
  <dcterms:modified xsi:type="dcterms:W3CDTF">2014-06-24T14:29:40Z</dcterms:modified>
</cp:coreProperties>
</file>