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0" r:id="rId2"/>
    <p:sldMasterId id="2147483687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532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477E-4876-4413-A5BC-6D073DD2F95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86469" y="941490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http://fosteringandadoption.rip.org.uk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1" y="145784"/>
            <a:ext cx="1541526" cy="6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36738" y="663575"/>
            <a:ext cx="3106737" cy="233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3243553"/>
            <a:ext cx="5438140" cy="5938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0CA9BF-C3F7-432A-8FFC-F12BD135E4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2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2075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93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3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27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50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3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50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16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5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1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6738" y="663575"/>
            <a:ext cx="3106737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A9BF-C3F7-432A-8FFC-F12BD135E4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469" y="94340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19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17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3072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967664"/>
            <a:ext cx="3845075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211960" y="1988840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6089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1131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51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03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131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93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879" y="363072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154596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693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53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117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13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3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52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8516" y="1226904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461260"/>
            <a:ext cx="763905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7536"/>
            <a:ext cx="1792224" cy="1394965"/>
          </a:xfrm>
          <a:prstGeom prst="rect">
            <a:avLst/>
          </a:prstGeom>
        </p:spPr>
      </p:pic>
      <p:pic>
        <p:nvPicPr>
          <p:cNvPr id="6" name="Picture 5" descr="RiP_core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8821" r="18518" b="31004"/>
          <a:stretch>
            <a:fillRect/>
          </a:stretch>
        </p:blipFill>
        <p:spPr bwMode="auto">
          <a:xfrm>
            <a:off x="6633527" y="1600931"/>
            <a:ext cx="1916113" cy="81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55" y="2897792"/>
            <a:ext cx="957072" cy="114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55" y="4420549"/>
            <a:ext cx="1366838" cy="10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7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904610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042160"/>
            <a:ext cx="7639050" cy="42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1268760"/>
            <a:ext cx="82714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0" y="2348880"/>
            <a:ext cx="8287777" cy="39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516216" y="-1"/>
            <a:ext cx="2483914" cy="1124745"/>
            <a:chOff x="5652120" y="-1"/>
            <a:chExt cx="3348010" cy="1363637"/>
          </a:xfrm>
        </p:grpSpPr>
        <p:pic>
          <p:nvPicPr>
            <p:cNvPr id="10" name="Picture 9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5652120" y="288524"/>
              <a:ext cx="1916113" cy="786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Content Placeholder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-1"/>
              <a:ext cx="1187770" cy="13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6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index.php/resources/multimedia/videos/three_core_concepts/brain_architecture/" TargetMode="External"/><Relationship Id="rId7" Type="http://schemas.openxmlformats.org/officeDocument/2006/relationships/hyperlink" Target="http://developingchild.harvard.edu/resources/multimedia/videos/three_core_concepts/toxic_stres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youtube.com/watch?v=apzXGEbZht0" TargetMode="External"/><Relationship Id="rId5" Type="http://schemas.openxmlformats.org/officeDocument/2006/relationships/hyperlink" Target="http://developingchild.harvard.edu/index.php?cID=429" TargetMode="External"/><Relationship Id="rId4" Type="http://schemas.openxmlformats.org/officeDocument/2006/relationships/hyperlink" Target="http://www.youtube.com/watch?v=8J-JflThH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Maltreatment and Brain Development</a:t>
            </a:r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230FB2D-6228-4E21-8EA4-AF43349A18F4}" type="slidenum">
              <a:rPr lang="en-GB" sz="1600">
                <a:solidFill>
                  <a:srgbClr val="104F75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GB" sz="1600" dirty="0">
              <a:solidFill>
                <a:srgbClr val="104F7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clips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00FF"/>
                </a:solidFill>
                <a:ea typeface="Times New Roman"/>
                <a:hlinkClick r:id="rId3"/>
              </a:rPr>
              <a:t>Experiences Build Brain Architecture</a:t>
            </a:r>
            <a:endParaRPr lang="en-GB" u="sng" dirty="0" smtClean="0">
              <a:solidFill>
                <a:srgbClr val="0000FF"/>
              </a:solidFill>
              <a:ea typeface="Times New Roman"/>
            </a:endParaRPr>
          </a:p>
          <a:p>
            <a:r>
              <a:rPr lang="en-GB" u="sng" dirty="0" smtClean="0">
                <a:solidFill>
                  <a:srgbClr val="0000FF"/>
                </a:solidFill>
                <a:ea typeface="Times New Roman"/>
                <a:hlinkClick r:id="rId4"/>
              </a:rPr>
              <a:t>Baby Synapse Connection</a:t>
            </a:r>
            <a:endParaRPr lang="en-GB" u="sng" dirty="0" smtClean="0">
              <a:solidFill>
                <a:srgbClr val="0000FF"/>
              </a:solidFill>
              <a:ea typeface="Times New Roman"/>
            </a:endParaRPr>
          </a:p>
          <a:p>
            <a:r>
              <a:rPr lang="en-GB" u="sng" dirty="0" smtClean="0">
                <a:solidFill>
                  <a:srgbClr val="0000FF"/>
                </a:solidFill>
                <a:ea typeface="Times New Roman"/>
                <a:hlinkClick r:id="rId5"/>
              </a:rPr>
              <a:t>Serve and Return Interaction Shapes Brain Circuitry</a:t>
            </a:r>
            <a:endParaRPr lang="en-GB" u="sng" dirty="0" smtClean="0">
              <a:solidFill>
                <a:srgbClr val="0000FF"/>
              </a:solidFill>
              <a:ea typeface="Times New Roman"/>
            </a:endParaRPr>
          </a:p>
          <a:p>
            <a:r>
              <a:rPr lang="en-GB" u="sng" dirty="0" smtClean="0">
                <a:solidFill>
                  <a:srgbClr val="0000FF"/>
                </a:solidFill>
                <a:ea typeface="Times New Roman"/>
                <a:hlinkClick r:id="rId6"/>
              </a:rPr>
              <a:t>The Still Face Experiment</a:t>
            </a:r>
            <a:endParaRPr lang="en-GB" u="sng" dirty="0" smtClean="0">
              <a:solidFill>
                <a:srgbClr val="0000FF"/>
              </a:solidFill>
              <a:ea typeface="Times New Roman"/>
            </a:endParaRPr>
          </a:p>
          <a:p>
            <a:r>
              <a:rPr lang="en-GB" u="sng" dirty="0" smtClean="0">
                <a:solidFill>
                  <a:srgbClr val="0000FF"/>
                </a:solidFill>
                <a:ea typeface="Times New Roman"/>
                <a:hlinkClick r:id="rId7"/>
              </a:rPr>
              <a:t>Toxic Stress Derails Healthy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Babies are born with millions of </a:t>
            </a:r>
            <a:r>
              <a:rPr lang="en-GB" dirty="0" smtClean="0"/>
              <a:t>neurons</a:t>
            </a:r>
          </a:p>
          <a:p>
            <a:r>
              <a:rPr lang="en-GB" dirty="0" smtClean="0"/>
              <a:t>Neurons </a:t>
            </a:r>
            <a:r>
              <a:rPr lang="en-GB" dirty="0"/>
              <a:t>are connected by synapses, which allow information to pass from one neuron to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Newborn </a:t>
            </a:r>
            <a:r>
              <a:rPr lang="en-GB" dirty="0"/>
              <a:t>babies' brains have very few </a:t>
            </a:r>
            <a:r>
              <a:rPr lang="en-GB" dirty="0" smtClean="0"/>
              <a:t>synapses </a:t>
            </a:r>
          </a:p>
          <a:p>
            <a:r>
              <a:rPr lang="en-GB" dirty="0" smtClean="0"/>
              <a:t>From </a:t>
            </a:r>
            <a:r>
              <a:rPr lang="en-GB" dirty="0"/>
              <a:t>birth onwards experiences and interactions with other people help to build synaptic </a:t>
            </a:r>
            <a:r>
              <a:rPr lang="en-GB" dirty="0" smtClean="0"/>
              <a:t>connections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Synaptic Pruning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By the age of two a child's brain has developed </a:t>
            </a:r>
            <a:r>
              <a:rPr lang="en-GB" dirty="0" smtClean="0"/>
              <a:t>more synapses than are needed</a:t>
            </a:r>
          </a:p>
          <a:p>
            <a:r>
              <a:rPr lang="en-GB" dirty="0"/>
              <a:t>S</a:t>
            </a:r>
            <a:r>
              <a:rPr lang="en-GB" dirty="0" smtClean="0"/>
              <a:t>ynapses </a:t>
            </a:r>
            <a:r>
              <a:rPr lang="en-GB" dirty="0"/>
              <a:t>that are used are strengthened, while those that are not used are </a:t>
            </a:r>
            <a:r>
              <a:rPr lang="en-GB" dirty="0" smtClean="0"/>
              <a:t>discarded – we ‘use it or lose it’ </a:t>
            </a:r>
          </a:p>
          <a:p>
            <a:r>
              <a:rPr lang="en-GB" dirty="0" smtClean="0"/>
              <a:t>This </a:t>
            </a:r>
            <a:r>
              <a:rPr lang="en-GB" dirty="0"/>
              <a:t>is called 'pruning</a:t>
            </a:r>
            <a:r>
              <a:rPr lang="en-GB" dirty="0" smtClean="0"/>
              <a:t>' </a:t>
            </a:r>
          </a:p>
          <a:p>
            <a:r>
              <a:rPr lang="en-GB" dirty="0" smtClean="0"/>
              <a:t>It </a:t>
            </a:r>
            <a:r>
              <a:rPr lang="en-GB" dirty="0"/>
              <a:t>continues until adolescence and beyond and enables the brain's circuits to work more efficiently.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process is the brain's means of learning and is referred to as 'plasticity'.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Sensitive and critical periods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brain is genetically predisposed to expect certain </a:t>
            </a:r>
            <a:r>
              <a:rPr lang="en-GB" dirty="0" smtClean="0"/>
              <a:t>experiences</a:t>
            </a:r>
          </a:p>
          <a:p>
            <a:r>
              <a:rPr lang="en-GB" dirty="0" smtClean="0"/>
              <a:t>The more a child is exposed to these experiences the stronger the connections </a:t>
            </a:r>
          </a:p>
          <a:p>
            <a:r>
              <a:rPr lang="en-US" dirty="0" smtClean="0"/>
              <a:t>‘Sensitive periods’ are when </a:t>
            </a:r>
            <a:r>
              <a:rPr lang="en-US" dirty="0"/>
              <a:t>brain development is more strongly affected by </a:t>
            </a:r>
            <a:r>
              <a:rPr lang="en-US" dirty="0" smtClean="0"/>
              <a:t>experiences </a:t>
            </a:r>
          </a:p>
          <a:p>
            <a:r>
              <a:rPr lang="en-US" dirty="0" smtClean="0"/>
              <a:t>A 'critical period‘ refers </a:t>
            </a:r>
            <a:r>
              <a:rPr lang="en-US" dirty="0"/>
              <a:t>to the irreversible impact of experience on development. There is some evidence of windows of opportunity </a:t>
            </a:r>
            <a:r>
              <a:rPr lang="en-US" dirty="0" smtClean="0"/>
              <a:t>closing, but overall the </a:t>
            </a:r>
            <a:r>
              <a:rPr lang="en-US" dirty="0"/>
              <a:t>brain </a:t>
            </a:r>
            <a:r>
              <a:rPr lang="en-US" dirty="0" smtClean="0"/>
              <a:t>retains remarkable plasticity – i.e. potential for both positive and negative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Brain and Maltreatment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need </a:t>
            </a:r>
            <a:r>
              <a:rPr lang="en-US" dirty="0" smtClean="0"/>
              <a:t>a </a:t>
            </a:r>
            <a:r>
              <a:rPr lang="en-US" dirty="0"/>
              <a:t>relationship with a consistent, emotionally available </a:t>
            </a:r>
            <a:r>
              <a:rPr lang="en-US" dirty="0" smtClean="0"/>
              <a:t>caregiver </a:t>
            </a:r>
          </a:p>
          <a:p>
            <a:r>
              <a:rPr lang="en-US" dirty="0" smtClean="0"/>
              <a:t>The </a:t>
            </a:r>
            <a:r>
              <a:rPr lang="en-US" dirty="0"/>
              <a:t>presence or absence of sensitive </a:t>
            </a:r>
            <a:r>
              <a:rPr lang="en-US" dirty="0" smtClean="0"/>
              <a:t>care has </a:t>
            </a:r>
            <a:r>
              <a:rPr lang="en-US" dirty="0"/>
              <a:t>an impact on the infant's stress response and </a:t>
            </a:r>
            <a:r>
              <a:rPr lang="en-US" dirty="0" smtClean="0"/>
              <a:t>brain development</a:t>
            </a:r>
          </a:p>
          <a:p>
            <a:r>
              <a:rPr lang="en-GB" dirty="0"/>
              <a:t>The majority of changes to the brain </a:t>
            </a:r>
            <a:r>
              <a:rPr lang="en-GB" dirty="0" smtClean="0"/>
              <a:t>following abuse and neglect are </a:t>
            </a:r>
            <a:r>
              <a:rPr lang="en-GB" dirty="0"/>
              <a:t>adaptations to adverse environments rather than irreparable </a:t>
            </a:r>
            <a:r>
              <a:rPr lang="en-GB" dirty="0" smtClean="0"/>
              <a:t>damage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bodies’ stress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Exposure </a:t>
            </a:r>
            <a:r>
              <a:rPr lang="en-GB" dirty="0"/>
              <a:t>to stress </a:t>
            </a:r>
            <a:r>
              <a:rPr lang="en-GB" dirty="0" smtClean="0"/>
              <a:t>results in release </a:t>
            </a:r>
            <a:r>
              <a:rPr lang="en-GB" dirty="0"/>
              <a:t>of the ‘stress </a:t>
            </a:r>
            <a:r>
              <a:rPr lang="en-GB" dirty="0" smtClean="0"/>
              <a:t>hormone’ cortisol</a:t>
            </a:r>
          </a:p>
          <a:p>
            <a:r>
              <a:rPr lang="en-GB" dirty="0" smtClean="0"/>
              <a:t>Cortisol </a:t>
            </a:r>
            <a:r>
              <a:rPr lang="en-GB" dirty="0"/>
              <a:t>prepares the body to take urgent action- the </a:t>
            </a:r>
            <a:r>
              <a:rPr lang="en-GB" dirty="0" smtClean="0"/>
              <a:t>‘fight </a:t>
            </a:r>
            <a:r>
              <a:rPr lang="en-GB" dirty="0"/>
              <a:t>or </a:t>
            </a:r>
            <a:r>
              <a:rPr lang="en-GB" dirty="0" smtClean="0"/>
              <a:t>flight’ response</a:t>
            </a:r>
          </a:p>
          <a:p>
            <a:r>
              <a:rPr lang="en-GB" dirty="0" smtClean="0"/>
              <a:t>A </a:t>
            </a:r>
            <a:r>
              <a:rPr lang="en-GB" dirty="0"/>
              <a:t>certain amount of stress is </a:t>
            </a:r>
            <a:r>
              <a:rPr lang="en-GB" dirty="0" smtClean="0"/>
              <a:t>normal </a:t>
            </a:r>
          </a:p>
          <a:p>
            <a:r>
              <a:rPr lang="en-GB" dirty="0" smtClean="0"/>
              <a:t>Acute stress can </a:t>
            </a:r>
            <a:r>
              <a:rPr lang="en-GB" dirty="0"/>
              <a:t>have a negative impact on the physiology of the </a:t>
            </a:r>
            <a:r>
              <a:rPr lang="en-GB" dirty="0" smtClean="0"/>
              <a:t>brain- ‘toxic stress’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Maltreatment and stress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feedback loop is activated </a:t>
            </a:r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a critical level of cortisol </a:t>
            </a:r>
            <a:r>
              <a:rPr lang="en-GB" dirty="0" smtClean="0"/>
              <a:t>is reached</a:t>
            </a:r>
          </a:p>
          <a:p>
            <a:r>
              <a:rPr lang="en-GB" dirty="0" smtClean="0"/>
              <a:t>This </a:t>
            </a:r>
            <a:r>
              <a:rPr lang="en-GB" dirty="0"/>
              <a:t>decreases the activity of the stress system </a:t>
            </a:r>
            <a:r>
              <a:rPr lang="en-GB" dirty="0" smtClean="0"/>
              <a:t>to </a:t>
            </a:r>
            <a:r>
              <a:rPr lang="en-GB" dirty="0"/>
              <a:t>protect the </a:t>
            </a:r>
            <a:r>
              <a:rPr lang="en-GB" dirty="0" smtClean="0"/>
              <a:t>body</a:t>
            </a:r>
          </a:p>
          <a:p>
            <a:r>
              <a:rPr lang="en-GB" dirty="0" smtClean="0"/>
              <a:t>In </a:t>
            </a:r>
            <a:r>
              <a:rPr lang="en-GB" dirty="0"/>
              <a:t>maltreated </a:t>
            </a:r>
            <a:r>
              <a:rPr lang="en-GB" dirty="0" smtClean="0"/>
              <a:t>children </a:t>
            </a:r>
            <a:r>
              <a:rPr lang="en-GB" dirty="0"/>
              <a:t>the system can </a:t>
            </a:r>
            <a:r>
              <a:rPr lang="en-GB" dirty="0" smtClean="0"/>
              <a:t>be </a:t>
            </a:r>
          </a:p>
          <a:p>
            <a:pPr lvl="1"/>
            <a:r>
              <a:rPr lang="en-GB" dirty="0" smtClean="0"/>
              <a:t>chronically elevated (associated with fearfulness, prepares child for threat)</a:t>
            </a:r>
          </a:p>
          <a:p>
            <a:pPr lvl="1"/>
            <a:r>
              <a:rPr lang="en-GB" dirty="0" smtClean="0"/>
              <a:t>chronically suppressed (prepares </a:t>
            </a:r>
            <a:r>
              <a:rPr lang="en-GB" dirty="0"/>
              <a:t>the child for </a:t>
            </a:r>
            <a:r>
              <a:rPr lang="en-GB" dirty="0" smtClean="0"/>
              <a:t>functioning in </a:t>
            </a:r>
            <a:r>
              <a:rPr lang="en-GB" dirty="0"/>
              <a:t>an adverse </a:t>
            </a:r>
            <a:r>
              <a:rPr lang="en-GB" dirty="0" smtClean="0"/>
              <a:t>environment)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children are more susceptible to poor </a:t>
            </a:r>
            <a:r>
              <a:rPr lang="en-GB" dirty="0" smtClean="0"/>
              <a:t>care-giving than others </a:t>
            </a:r>
            <a:r>
              <a:rPr lang="en-GB" dirty="0"/>
              <a:t>(</a:t>
            </a:r>
            <a:r>
              <a:rPr lang="en-GB" dirty="0" smtClean="0"/>
              <a:t>differential susceptibility)</a:t>
            </a:r>
          </a:p>
          <a:p>
            <a:r>
              <a:rPr lang="en-GB" dirty="0" smtClean="0"/>
              <a:t>This is because of their genes</a:t>
            </a:r>
          </a:p>
          <a:p>
            <a:r>
              <a:rPr lang="en-GB" dirty="0"/>
              <a:t>G</a:t>
            </a:r>
            <a:r>
              <a:rPr lang="en-GB" dirty="0" smtClean="0"/>
              <a:t>enes </a:t>
            </a:r>
            <a:r>
              <a:rPr lang="en-GB" dirty="0"/>
              <a:t>can influence the extent to which negative environments affect </a:t>
            </a:r>
            <a:r>
              <a:rPr lang="en-GB" dirty="0" smtClean="0"/>
              <a:t>children</a:t>
            </a:r>
          </a:p>
          <a:p>
            <a:r>
              <a:rPr lang="en-GB" dirty="0" smtClean="0"/>
              <a:t>Genes can also influence children’s response </a:t>
            </a:r>
            <a:r>
              <a:rPr lang="en-GB" dirty="0"/>
              <a:t>to improvements in care.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Helping Children who Have Been Maltreated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0" y="2048376"/>
            <a:ext cx="8740067" cy="4620984"/>
          </a:xfrm>
        </p:spPr>
        <p:txBody>
          <a:bodyPr>
            <a:noAutofit/>
          </a:bodyPr>
          <a:lstStyle/>
          <a:p>
            <a:r>
              <a:rPr lang="en-GB" sz="2300" dirty="0" smtClean="0"/>
              <a:t>Reinforce </a:t>
            </a:r>
            <a:r>
              <a:rPr lang="en-GB" sz="2300" dirty="0"/>
              <a:t>positive pathways </a:t>
            </a:r>
            <a:r>
              <a:rPr lang="en-GB" sz="2300" dirty="0" smtClean="0"/>
              <a:t>to </a:t>
            </a:r>
            <a:r>
              <a:rPr lang="en-GB" sz="2300" dirty="0"/>
              <a:t>build connections in the child's brain </a:t>
            </a:r>
          </a:p>
          <a:p>
            <a:pPr lvl="0"/>
            <a:r>
              <a:rPr lang="en-GB" sz="2300" dirty="0" smtClean="0"/>
              <a:t>Ensure </a:t>
            </a:r>
            <a:r>
              <a:rPr lang="en-GB" sz="2300" dirty="0"/>
              <a:t>the child has a secure relationship with at least </a:t>
            </a:r>
            <a:r>
              <a:rPr lang="en-GB" sz="2300" dirty="0" smtClean="0"/>
              <a:t>one person</a:t>
            </a:r>
            <a:endParaRPr lang="en-GB" sz="2300" dirty="0"/>
          </a:p>
          <a:p>
            <a:pPr lvl="0"/>
            <a:r>
              <a:rPr lang="en-GB" sz="2300" dirty="0" smtClean="0"/>
              <a:t>Establish </a:t>
            </a:r>
            <a:r>
              <a:rPr lang="en-GB" sz="2300" dirty="0"/>
              <a:t>nurturing routines and </a:t>
            </a:r>
            <a:r>
              <a:rPr lang="en-GB" sz="2300" dirty="0" smtClean="0"/>
              <a:t>boundaries</a:t>
            </a:r>
            <a:endParaRPr lang="en-GB" sz="2300" dirty="0"/>
          </a:p>
          <a:p>
            <a:pPr lvl="0"/>
            <a:r>
              <a:rPr lang="en-GB" sz="2300" dirty="0" smtClean="0"/>
              <a:t>Talking </a:t>
            </a:r>
            <a:r>
              <a:rPr lang="en-GB" sz="2300" dirty="0"/>
              <a:t>helps children learn </a:t>
            </a:r>
            <a:r>
              <a:rPr lang="en-GB" sz="2300" dirty="0" smtClean="0"/>
              <a:t>to </a:t>
            </a:r>
            <a:r>
              <a:rPr lang="en-GB" sz="2300" dirty="0"/>
              <a:t>name and manage their feelings</a:t>
            </a:r>
          </a:p>
          <a:p>
            <a:pPr lvl="0"/>
            <a:r>
              <a:rPr lang="en-GB" sz="2300" dirty="0" smtClean="0"/>
              <a:t>Children </a:t>
            </a:r>
            <a:r>
              <a:rPr lang="en-GB" sz="2300" dirty="0"/>
              <a:t>who have been maltreated often need to be cared for like a </a:t>
            </a:r>
            <a:r>
              <a:rPr lang="en-GB" sz="2300" dirty="0" smtClean="0"/>
              <a:t>younger child</a:t>
            </a:r>
            <a:endParaRPr lang="en-GB" sz="2300" dirty="0"/>
          </a:p>
          <a:p>
            <a:pPr lvl="0"/>
            <a:r>
              <a:rPr lang="en-GB" sz="2300" dirty="0" smtClean="0"/>
              <a:t>Adolescents </a:t>
            </a:r>
            <a:r>
              <a:rPr lang="en-GB" sz="2300" dirty="0"/>
              <a:t>need support to organise tasks, set priorities, practice making decisions and healthy </a:t>
            </a:r>
            <a:r>
              <a:rPr lang="en-GB" sz="2300" dirty="0" smtClean="0"/>
              <a:t>lifestyles</a:t>
            </a: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in the Trainer Day 2 Slides JH V1 14.01.1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04F75"/>
      </a:lt2>
      <a:accent1>
        <a:srgbClr val="104F75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104F75"/>
      </a:hlink>
      <a:folHlink>
        <a:srgbClr val="104F75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572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Train the Trainer Day 2 Slides JH V1 14.01.14</vt:lpstr>
      <vt:lpstr>2_RiP Powerpoint</vt:lpstr>
      <vt:lpstr>3_RiP Powerpoint</vt:lpstr>
      <vt:lpstr>Maltreatment and Brain Development</vt:lpstr>
      <vt:lpstr>Neurons</vt:lpstr>
      <vt:lpstr>Synaptic Pruning</vt:lpstr>
      <vt:lpstr>Sensitive and critical periods  </vt:lpstr>
      <vt:lpstr>The Brain and Maltreatment</vt:lpstr>
      <vt:lpstr>The bodies’ stress system</vt:lpstr>
      <vt:lpstr>Maltreatment and stress system</vt:lpstr>
      <vt:lpstr>Differential Susceptibility</vt:lpstr>
      <vt:lpstr>Helping Children who Have Been Maltreated</vt:lpstr>
      <vt:lpstr>Video clips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Development and Maltreatment</dc:title>
  <dc:creator>Charlie</dc:creator>
  <cp:lastModifiedBy>Jane Halliday</cp:lastModifiedBy>
  <cp:revision>18</cp:revision>
  <cp:lastPrinted>2014-02-03T13:44:29Z</cp:lastPrinted>
  <dcterms:created xsi:type="dcterms:W3CDTF">2014-01-30T09:42:42Z</dcterms:created>
  <dcterms:modified xsi:type="dcterms:W3CDTF">2014-04-14T09:48:39Z</dcterms:modified>
</cp:coreProperties>
</file>