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8D54A-20DB-4CE4-BA9D-4DD06F1FFA51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60648" y="8632269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defPPr>
              <a:defRPr lang="en-US"/>
            </a:defPPr>
            <a:lvl1pPr marL="0" algn="l" defTabSz="9144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http://fosteringandadoption.rip.org.uk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1" y="145784"/>
            <a:ext cx="1541526" cy="6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6832" y="755576"/>
            <a:ext cx="2790056" cy="20925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987824"/>
            <a:ext cx="5486400" cy="54703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0B7DC6-C7C0-4F26-8F0E-65B5BB7E695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88640" y="8632269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12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32656" y="862642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86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60648" y="861527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92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4664" y="8604125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05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4664" y="8632269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66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4664" y="8620377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1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60648" y="8632269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27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32656" y="8609225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7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32656" y="8632269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1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755650"/>
            <a:ext cx="27908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7DC6-C7C0-4F26-8F0E-65B5BB7E695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32656" y="8632269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76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3" y="804252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54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1" y="786063"/>
            <a:ext cx="7995080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95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391870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936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8" y="805955"/>
            <a:ext cx="7993139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59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2879" y="363072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0937" y="1944000"/>
            <a:ext cx="4445363" cy="154596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227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8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3072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967664"/>
            <a:ext cx="3845075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211960" y="1988840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5504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1131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01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99" y="320400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0457" y="1944000"/>
            <a:ext cx="7467600" cy="106680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40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8516" y="1226904"/>
            <a:ext cx="76414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1" y="2461260"/>
            <a:ext cx="7639050" cy="29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97536"/>
            <a:ext cx="1792224" cy="139496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633526" y="1600931"/>
            <a:ext cx="1916113" cy="3828645"/>
            <a:chOff x="6633526" y="1600931"/>
            <a:chExt cx="1916113" cy="3828645"/>
          </a:xfrm>
        </p:grpSpPr>
        <p:pic>
          <p:nvPicPr>
            <p:cNvPr id="6" name="Picture 5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6633526" y="1600931"/>
              <a:ext cx="1916113" cy="81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654" y="4420549"/>
              <a:ext cx="1366838" cy="1009027"/>
            </a:xfrm>
            <a:prstGeom prst="rect">
              <a:avLst/>
            </a:prstGeom>
          </p:spPr>
        </p:pic>
        <p:pic>
          <p:nvPicPr>
            <p:cNvPr id="10" name="Content Placeholder 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780928"/>
              <a:ext cx="1187770" cy="1411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8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2994" y="1268760"/>
            <a:ext cx="827145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0" y="2348880"/>
            <a:ext cx="8287777" cy="39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155449"/>
            <a:ext cx="1541526" cy="69690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516216" y="-1"/>
            <a:ext cx="2483914" cy="1124745"/>
            <a:chOff x="5652120" y="-1"/>
            <a:chExt cx="3348010" cy="1363637"/>
          </a:xfrm>
        </p:grpSpPr>
        <p:pic>
          <p:nvPicPr>
            <p:cNvPr id="10" name="Picture 9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5652120" y="288524"/>
              <a:ext cx="1916113" cy="786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Content Placeholder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-1"/>
              <a:ext cx="1187770" cy="1363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1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.org.uk/media/567316/communicating_with_children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rip.org.uk/resources/publications/frontline-resources/" TargetMode="External"/><Relationship Id="rId4" Type="http://schemas.openxmlformats.org/officeDocument/2006/relationships/hyperlink" Target="http://www.scie.org.uk/publications/elearning/communicationskills/index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Effectively with Children and Young People</a:t>
            </a:r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Importance of Listening to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child's </a:t>
            </a:r>
            <a:r>
              <a:rPr lang="en-GB" dirty="0"/>
              <a:t>right to express his or her views </a:t>
            </a:r>
            <a:r>
              <a:rPr lang="en-GB" dirty="0" smtClean="0"/>
              <a:t>is enshrined in the United </a:t>
            </a:r>
            <a:r>
              <a:rPr lang="en-GB" dirty="0"/>
              <a:t>Nations Convention on the Rights of the Child (UNCRC) (Articles 12 and 13) </a:t>
            </a:r>
            <a:endParaRPr lang="en-GB" dirty="0" smtClean="0"/>
          </a:p>
          <a:p>
            <a:r>
              <a:rPr lang="en-GB" dirty="0" smtClean="0"/>
              <a:t>Need </a:t>
            </a:r>
            <a:r>
              <a:rPr lang="en-GB" dirty="0"/>
              <a:t>to pay attention </a:t>
            </a:r>
            <a:r>
              <a:rPr lang="en-GB" dirty="0" smtClean="0"/>
              <a:t>to </a:t>
            </a:r>
            <a:r>
              <a:rPr lang="en-GB" dirty="0" smtClean="0"/>
              <a:t>what the child </a:t>
            </a:r>
            <a:r>
              <a:rPr lang="en-GB" dirty="0" smtClean="0"/>
              <a:t>says AND </a:t>
            </a:r>
            <a:r>
              <a:rPr lang="en-GB" dirty="0" smtClean="0"/>
              <a:t>what </a:t>
            </a:r>
            <a:r>
              <a:rPr lang="en-GB" dirty="0"/>
              <a:t>they are not </a:t>
            </a:r>
            <a:r>
              <a:rPr lang="en-GB" dirty="0" smtClean="0"/>
              <a:t>saying and </a:t>
            </a:r>
            <a:r>
              <a:rPr lang="en-GB" dirty="0" smtClean="0"/>
              <a:t>how the child behaves</a:t>
            </a:r>
          </a:p>
          <a:p>
            <a:r>
              <a:rPr lang="en-GB" dirty="0" smtClean="0"/>
              <a:t>Listening </a:t>
            </a:r>
            <a:r>
              <a:rPr lang="en-GB" dirty="0"/>
              <a:t>to </a:t>
            </a:r>
            <a:r>
              <a:rPr lang="en-GB" dirty="0" smtClean="0"/>
              <a:t>children’s views </a:t>
            </a:r>
            <a:r>
              <a:rPr lang="en-GB" dirty="0"/>
              <a:t>helps </a:t>
            </a:r>
            <a:r>
              <a:rPr lang="en-GB" dirty="0" smtClean="0"/>
              <a:t>to build </a:t>
            </a:r>
            <a:r>
              <a:rPr lang="en-GB" dirty="0"/>
              <a:t>a trusting </a:t>
            </a:r>
            <a:r>
              <a:rPr lang="en-GB" dirty="0" smtClean="0"/>
              <a:t>relationship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to consult with CYP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Children need to be </a:t>
            </a:r>
            <a:r>
              <a:rPr lang="en-GB" dirty="0" smtClean="0"/>
              <a:t>consulted:</a:t>
            </a:r>
            <a:endParaRPr lang="en-GB" dirty="0"/>
          </a:p>
          <a:p>
            <a:pPr lvl="1"/>
            <a:r>
              <a:rPr lang="en-GB" dirty="0"/>
              <a:t>prior to admission to care - children need to understand what is being considered so </a:t>
            </a:r>
            <a:r>
              <a:rPr lang="en-GB" dirty="0" smtClean="0"/>
              <a:t>they </a:t>
            </a:r>
            <a:r>
              <a:rPr lang="en-GB" dirty="0"/>
              <a:t>have as much control and choice as possible.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hen choosing </a:t>
            </a:r>
            <a:r>
              <a:rPr lang="en-GB" dirty="0"/>
              <a:t>a </a:t>
            </a:r>
            <a:r>
              <a:rPr lang="en-GB" dirty="0" smtClean="0"/>
              <a:t>placement - </a:t>
            </a:r>
            <a:r>
              <a:rPr lang="en-GB" dirty="0"/>
              <a:t>a placement is more likely to succeed if the child plays a part in choosing it</a:t>
            </a:r>
          </a:p>
          <a:p>
            <a:pPr lvl="1"/>
            <a:r>
              <a:rPr lang="en-GB" dirty="0" smtClean="0"/>
              <a:t>during reviews </a:t>
            </a:r>
            <a:r>
              <a:rPr lang="en-GB" dirty="0"/>
              <a:t>and planning </a:t>
            </a:r>
            <a:r>
              <a:rPr lang="en-GB" dirty="0" smtClean="0"/>
              <a:t>meetings - </a:t>
            </a:r>
            <a:r>
              <a:rPr lang="en-GB" dirty="0"/>
              <a:t>taking part in formal meetings to discuss their care is beneficial for children</a:t>
            </a:r>
          </a:p>
          <a:p>
            <a:pPr lvl="1"/>
            <a:r>
              <a:rPr lang="en-GB" dirty="0" smtClean="0"/>
              <a:t>about their everyday </a:t>
            </a:r>
            <a:r>
              <a:rPr lang="en-GB" dirty="0"/>
              <a:t>lives in </a:t>
            </a:r>
            <a:r>
              <a:rPr lang="en-GB" dirty="0" smtClean="0"/>
              <a:t>care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Trusting </a:t>
            </a:r>
            <a:r>
              <a:rPr lang="en-GB" dirty="0"/>
              <a:t>relationships </a:t>
            </a:r>
            <a:r>
              <a:rPr lang="en-GB" dirty="0" smtClean="0"/>
              <a:t>are </a:t>
            </a:r>
            <a:r>
              <a:rPr lang="en-GB" dirty="0"/>
              <a:t>important </a:t>
            </a:r>
            <a:r>
              <a:rPr lang="en-GB" dirty="0" smtClean="0"/>
              <a:t>to </a:t>
            </a:r>
            <a:r>
              <a:rPr lang="en-GB" dirty="0"/>
              <a:t>help </a:t>
            </a:r>
            <a:r>
              <a:rPr lang="en-GB" dirty="0" smtClean="0"/>
              <a:t>children </a:t>
            </a:r>
            <a:r>
              <a:rPr lang="en-GB" dirty="0"/>
              <a:t>build </a:t>
            </a:r>
            <a:r>
              <a:rPr lang="en-GB" dirty="0" smtClean="0"/>
              <a:t>attachments and security</a:t>
            </a:r>
          </a:p>
          <a:p>
            <a:r>
              <a:rPr lang="en-GB" dirty="0" smtClean="0"/>
              <a:t>Children value relationships with people who</a:t>
            </a:r>
          </a:p>
          <a:p>
            <a:pPr lvl="1"/>
            <a:r>
              <a:rPr lang="en-GB" dirty="0"/>
              <a:t>are always there for them</a:t>
            </a:r>
          </a:p>
          <a:p>
            <a:pPr lvl="1"/>
            <a:r>
              <a:rPr lang="en-GB" dirty="0"/>
              <a:t>love, accept and respect them for who they are</a:t>
            </a:r>
          </a:p>
          <a:p>
            <a:pPr lvl="1"/>
            <a:r>
              <a:rPr lang="en-GB" dirty="0"/>
              <a:t>are ambitious for them and help them succeed</a:t>
            </a:r>
          </a:p>
          <a:p>
            <a:pPr lvl="1"/>
            <a:r>
              <a:rPr lang="en-GB" dirty="0"/>
              <a:t>stick with them through thick and thin</a:t>
            </a:r>
          </a:p>
          <a:p>
            <a:pPr lvl="1"/>
            <a:r>
              <a:rPr lang="en-GB" dirty="0"/>
              <a:t>are willing to go the extra </a:t>
            </a:r>
            <a:r>
              <a:rPr lang="en-GB" dirty="0" smtClean="0"/>
              <a:t>mile</a:t>
            </a:r>
          </a:p>
          <a:p>
            <a:pPr lvl="1"/>
            <a:r>
              <a:rPr lang="en-GB" dirty="0" smtClean="0"/>
              <a:t>treat </a:t>
            </a:r>
            <a:r>
              <a:rPr lang="en-GB" dirty="0"/>
              <a:t>them as part of their family, or part of their life, beyond childhood and into </a:t>
            </a:r>
            <a:r>
              <a:rPr lang="en-GB" dirty="0" smtClean="0"/>
              <a:t>adulthood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 of </a:t>
            </a:r>
            <a:r>
              <a:rPr lang="en-GB" dirty="0"/>
              <a:t>C</a:t>
            </a:r>
            <a:r>
              <a:rPr lang="en-GB" dirty="0" smtClean="0"/>
              <a:t>ommunicating with CYP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7970400" cy="4111614"/>
          </a:xfrm>
        </p:spPr>
        <p:txBody>
          <a:bodyPr>
            <a:noAutofit/>
          </a:bodyPr>
          <a:lstStyle/>
          <a:p>
            <a:r>
              <a:rPr lang="en-GB" dirty="0"/>
              <a:t>Social workers </a:t>
            </a:r>
            <a:r>
              <a:rPr lang="en-GB" dirty="0" smtClean="0"/>
              <a:t>have </a:t>
            </a:r>
            <a:r>
              <a:rPr lang="en-GB" dirty="0"/>
              <a:t>to ask children questions that may be difficult or distressing for </a:t>
            </a:r>
            <a:r>
              <a:rPr lang="en-GB" dirty="0" smtClean="0"/>
              <a:t>them</a:t>
            </a:r>
          </a:p>
          <a:p>
            <a:r>
              <a:rPr lang="en-GB" dirty="0" smtClean="0"/>
              <a:t>Discussing </a:t>
            </a:r>
            <a:r>
              <a:rPr lang="en-GB" dirty="0"/>
              <a:t>sensitive issues </a:t>
            </a:r>
            <a:r>
              <a:rPr lang="en-GB" dirty="0" smtClean="0"/>
              <a:t>is </a:t>
            </a:r>
            <a:r>
              <a:rPr lang="en-GB" dirty="0"/>
              <a:t>highly skilled work, and needs sufficient time for social workers to build a trusting </a:t>
            </a:r>
            <a:r>
              <a:rPr lang="en-GB" dirty="0" smtClean="0"/>
              <a:t>relationship</a:t>
            </a:r>
          </a:p>
          <a:p>
            <a:r>
              <a:rPr lang="en-GB" dirty="0"/>
              <a:t>Conflicts can arise over differences of opinion between social workers, carers and </a:t>
            </a:r>
            <a:r>
              <a:rPr lang="en-GB" dirty="0" smtClean="0"/>
              <a:t>children </a:t>
            </a:r>
          </a:p>
          <a:p>
            <a:pPr lvl="0"/>
            <a:r>
              <a:rPr lang="en-GB" dirty="0" smtClean="0"/>
              <a:t>Social workers need to maintain an openness to the child's view and explain their position. They need </a:t>
            </a:r>
            <a:r>
              <a:rPr lang="en-GB" dirty="0"/>
              <a:t>to try to resolve any differences </a:t>
            </a:r>
            <a:r>
              <a:rPr lang="en-GB" dirty="0" smtClean="0"/>
              <a:t>as </a:t>
            </a:r>
            <a:r>
              <a:rPr lang="en-GB" dirty="0"/>
              <a:t>unresolved differences </a:t>
            </a:r>
            <a:r>
              <a:rPr lang="en-GB" dirty="0" smtClean="0"/>
              <a:t>can </a:t>
            </a:r>
            <a:r>
              <a:rPr lang="en-GB" dirty="0"/>
              <a:t>lead to placement instability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Skills Needed for Effective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7970400" cy="4111614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active listening</a:t>
            </a:r>
          </a:p>
          <a:p>
            <a:pPr lvl="0"/>
            <a:r>
              <a:rPr lang="en-GB" dirty="0"/>
              <a:t>empathising with the child's point of view</a:t>
            </a:r>
          </a:p>
          <a:p>
            <a:pPr lvl="0"/>
            <a:r>
              <a:rPr lang="en-GB" dirty="0"/>
              <a:t>developing trusting relationships</a:t>
            </a:r>
          </a:p>
          <a:p>
            <a:pPr lvl="0"/>
            <a:r>
              <a:rPr lang="en-GB" dirty="0"/>
              <a:t>understanding non-verbal communication</a:t>
            </a:r>
          </a:p>
          <a:p>
            <a:pPr lvl="0"/>
            <a:r>
              <a:rPr lang="en-GB" dirty="0"/>
              <a:t>building rapport</a:t>
            </a:r>
          </a:p>
          <a:p>
            <a:pPr lvl="0"/>
            <a:r>
              <a:rPr lang="en-GB" dirty="0"/>
              <a:t>explaining, summarising and providing information</a:t>
            </a:r>
          </a:p>
          <a:p>
            <a:pPr lvl="0"/>
            <a:r>
              <a:rPr lang="en-GB" dirty="0"/>
              <a:t>giving feedback in a clear way</a:t>
            </a:r>
          </a:p>
          <a:p>
            <a:pPr lvl="0"/>
            <a:r>
              <a:rPr lang="en-GB" dirty="0"/>
              <a:t>understanding and explaining the boundaries of confidentiality (Dalzell and Chamberlain, 2006:8)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Resources to Assist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young </a:t>
            </a:r>
            <a:r>
              <a:rPr lang="en-GB" dirty="0" smtClean="0"/>
              <a:t>children:</a:t>
            </a:r>
          </a:p>
          <a:p>
            <a:pPr lvl="1"/>
            <a:r>
              <a:rPr lang="en-GB" dirty="0" smtClean="0"/>
              <a:t>Toys, games</a:t>
            </a:r>
            <a:r>
              <a:rPr lang="en-GB" dirty="0"/>
              <a:t>, </a:t>
            </a:r>
            <a:r>
              <a:rPr lang="en-GB" dirty="0" smtClean="0"/>
              <a:t>coloured pens, flashcards, worksheets, masks: help </a:t>
            </a:r>
            <a:r>
              <a:rPr lang="en-GB" dirty="0"/>
              <a:t>to make </a:t>
            </a:r>
            <a:r>
              <a:rPr lang="en-GB" dirty="0" smtClean="0"/>
              <a:t>it more </a:t>
            </a:r>
            <a:r>
              <a:rPr lang="en-GB" dirty="0"/>
              <a:t>child </a:t>
            </a:r>
            <a:r>
              <a:rPr lang="en-GB" dirty="0" smtClean="0"/>
              <a:t>friendly</a:t>
            </a:r>
          </a:p>
          <a:p>
            <a:r>
              <a:rPr lang="en-GB" dirty="0" smtClean="0"/>
              <a:t>For Young People</a:t>
            </a:r>
          </a:p>
          <a:p>
            <a:pPr lvl="1"/>
            <a:r>
              <a:rPr lang="en-GB" dirty="0" smtClean="0"/>
              <a:t>camcorders</a:t>
            </a:r>
            <a:r>
              <a:rPr lang="en-GB" dirty="0"/>
              <a:t>, cameras, diaries, and </a:t>
            </a:r>
            <a:r>
              <a:rPr lang="en-GB" dirty="0" smtClean="0"/>
              <a:t>scrapbooks. </a:t>
            </a:r>
            <a:r>
              <a:rPr lang="en-GB" dirty="0"/>
              <a:t>Some young people like to communicate while on the move </a:t>
            </a:r>
            <a:r>
              <a:rPr lang="en-GB" dirty="0" smtClean="0"/>
              <a:t>(when </a:t>
            </a:r>
            <a:r>
              <a:rPr lang="en-GB" dirty="0"/>
              <a:t>walking </a:t>
            </a:r>
            <a:r>
              <a:rPr lang="en-GB" dirty="0" smtClean="0"/>
              <a:t>together/ or in a car</a:t>
            </a:r>
            <a:r>
              <a:rPr lang="en-GB" dirty="0"/>
              <a:t>).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Complaints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Complaints need to be listened to and taken seriously, respecting children’s </a:t>
            </a:r>
            <a:r>
              <a:rPr lang="en-GB" dirty="0"/>
              <a:t>views and concerns</a:t>
            </a:r>
          </a:p>
          <a:p>
            <a:pPr lvl="0"/>
            <a:r>
              <a:rPr lang="en-GB" dirty="0" smtClean="0"/>
              <a:t>Need to keep </a:t>
            </a:r>
            <a:r>
              <a:rPr lang="en-GB" dirty="0"/>
              <a:t>going until the complaint is sorted out</a:t>
            </a:r>
          </a:p>
          <a:p>
            <a:pPr lvl="0"/>
            <a:r>
              <a:rPr lang="en-GB" dirty="0" smtClean="0"/>
              <a:t>Need to keep </a:t>
            </a:r>
            <a:r>
              <a:rPr lang="en-GB" dirty="0"/>
              <a:t>children informed about what is happening</a:t>
            </a:r>
          </a:p>
          <a:p>
            <a:r>
              <a:rPr lang="en-GB" dirty="0" smtClean="0"/>
              <a:t>Some LAC feel completely alone and contact ChildLine to complain about their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3"/>
              </a:rPr>
              <a:t>Communicating With Children</a:t>
            </a:r>
            <a:r>
              <a:rPr lang="en-GB" dirty="0"/>
              <a:t> (NCB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SCIE </a:t>
            </a:r>
            <a:r>
              <a:rPr lang="en-GB" u="sng" dirty="0" smtClean="0">
                <a:hlinkClick r:id="rId4"/>
              </a:rPr>
              <a:t>Communicating e-learning</a:t>
            </a:r>
            <a:endParaRPr lang="en-GB" u="sng" dirty="0" smtClean="0"/>
          </a:p>
          <a:p>
            <a:r>
              <a:rPr lang="en-GB" u="sng" dirty="0">
                <a:hlinkClick r:id="rId5"/>
              </a:rPr>
              <a:t>Communicating Effectively With Under Fives</a:t>
            </a:r>
            <a:r>
              <a:rPr lang="en-GB" dirty="0"/>
              <a:t>- Research in Practice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Train the Trainer Day 2 Slides JH V1 14.01.1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04F75"/>
      </a:lt2>
      <a:accent1>
        <a:srgbClr val="104F75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104F75"/>
      </a:hlink>
      <a:folHlink>
        <a:srgbClr val="104F75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 Powerpoint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0C0C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FF0000"/>
      </a:hlink>
      <a:folHlink>
        <a:srgbClr val="FF0000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539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1_Train the Trainer Day 2 Slides JH V1 14.01.14</vt:lpstr>
      <vt:lpstr>2_RiP Powerpoint</vt:lpstr>
      <vt:lpstr>Communicating Effectively with Children and Young People</vt:lpstr>
      <vt:lpstr>The Importance of Listening to Children</vt:lpstr>
      <vt:lpstr>When to consult with CYP</vt:lpstr>
      <vt:lpstr>The Importance of Relationships</vt:lpstr>
      <vt:lpstr>Challenges of Communicating with CYP</vt:lpstr>
      <vt:lpstr>Skills Needed for Effective Communication</vt:lpstr>
      <vt:lpstr>Resources to Assist Communication</vt:lpstr>
      <vt:lpstr>Dealing with Complaints</vt:lpstr>
      <vt:lpstr>Resources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Effectively with Children and Young People</dc:title>
  <dc:creator>Charlie</dc:creator>
  <cp:lastModifiedBy>Susannah Bowyer</cp:lastModifiedBy>
  <cp:revision>12</cp:revision>
  <dcterms:created xsi:type="dcterms:W3CDTF">2014-03-04T15:12:06Z</dcterms:created>
  <dcterms:modified xsi:type="dcterms:W3CDTF">2014-04-22T12:46:01Z</dcterms:modified>
</cp:coreProperties>
</file>