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5" r:id="rId2"/>
  </p:sldMasterIdLst>
  <p:notesMasterIdLst>
    <p:notesMasterId r:id="rId14"/>
  </p:notesMasterIdLst>
  <p:handoutMasterIdLst>
    <p:handoutMasterId r:id="rId15"/>
  </p:handoutMasterIdLst>
  <p:sldIdLst>
    <p:sldId id="256" r:id="rId3"/>
    <p:sldId id="266" r:id="rId4"/>
    <p:sldId id="270" r:id="rId5"/>
    <p:sldId id="258" r:id="rId6"/>
    <p:sldId id="267" r:id="rId7"/>
    <p:sldId id="263" r:id="rId8"/>
    <p:sldId id="268" r:id="rId9"/>
    <p:sldId id="264" r:id="rId10"/>
    <p:sldId id="271" r:id="rId11"/>
    <p:sldId id="269"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800" autoAdjust="0"/>
  </p:normalViewPr>
  <p:slideViewPr>
    <p:cSldViewPr>
      <p:cViewPr varScale="1">
        <p:scale>
          <a:sx n="74" d="100"/>
          <a:sy n="74" d="100"/>
        </p:scale>
        <p:origin x="-26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2770"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1508BF-D656-4E06-AAD2-0D66D1A1E1C3}" type="slidenum">
              <a:rPr lang="en-GB" smtClean="0">
                <a:latin typeface="Arial" panose="020B0604020202020204" pitchFamily="34" charset="0"/>
                <a:cs typeface="Arial" panose="020B0604020202020204" pitchFamily="34" charset="0"/>
              </a:rPr>
              <a:t>‹#›</a:t>
            </a:fld>
            <a:endParaRPr lang="en-GB" dirty="0">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463" y="107950"/>
            <a:ext cx="154146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260648" y="8843572"/>
            <a:ext cx="342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84" charset="0"/>
                <a:cs typeface="Times New Roman" pitchFamily="-84" charset="0"/>
              </a:defRPr>
            </a:lvl1pPr>
            <a:lvl2pPr marL="742950" indent="-285750" eaLnBrk="0" hangingPunct="0">
              <a:defRPr sz="2800">
                <a:solidFill>
                  <a:schemeClr val="tx1"/>
                </a:solidFill>
                <a:latin typeface="Times New Roman" pitchFamily="-84" charset="0"/>
                <a:cs typeface="Times New Roman" pitchFamily="-84" charset="0"/>
              </a:defRPr>
            </a:lvl2pPr>
            <a:lvl3pPr marL="1143000" indent="-228600" eaLnBrk="0" hangingPunct="0">
              <a:defRPr sz="2800">
                <a:solidFill>
                  <a:schemeClr val="tx1"/>
                </a:solidFill>
                <a:latin typeface="Times New Roman" pitchFamily="-84" charset="0"/>
                <a:cs typeface="Times New Roman" pitchFamily="-84" charset="0"/>
              </a:defRPr>
            </a:lvl3pPr>
            <a:lvl4pPr marL="1600200" indent="-228600" eaLnBrk="0" hangingPunct="0">
              <a:defRPr sz="2800">
                <a:solidFill>
                  <a:schemeClr val="tx1"/>
                </a:solidFill>
                <a:latin typeface="Times New Roman" pitchFamily="-84" charset="0"/>
                <a:cs typeface="Times New Roman" pitchFamily="-84" charset="0"/>
              </a:defRPr>
            </a:lvl4pPr>
            <a:lvl5pPr marL="2057400" indent="-228600" eaLnBrk="0" hangingPunct="0">
              <a:defRPr sz="2800">
                <a:solidFill>
                  <a:schemeClr val="tx1"/>
                </a:solidFill>
                <a:latin typeface="Times New Roman" pitchFamily="-84" charset="0"/>
                <a:cs typeface="Times New Roman" pitchFamily="-84" charset="0"/>
              </a:defRPr>
            </a:lvl5pPr>
            <a:lvl6pPr marL="2514600" indent="-228600" eaLnBrk="0" fontAlgn="base" hangingPunct="0">
              <a:spcBef>
                <a:spcPct val="0"/>
              </a:spcBef>
              <a:spcAft>
                <a:spcPct val="0"/>
              </a:spcAft>
              <a:defRPr sz="2800">
                <a:solidFill>
                  <a:schemeClr val="tx1"/>
                </a:solidFill>
                <a:latin typeface="Times New Roman" pitchFamily="-84" charset="0"/>
                <a:cs typeface="Times New Roman" pitchFamily="-84" charset="0"/>
              </a:defRPr>
            </a:lvl6pPr>
            <a:lvl7pPr marL="2971800" indent="-228600" eaLnBrk="0" fontAlgn="base" hangingPunct="0">
              <a:spcBef>
                <a:spcPct val="0"/>
              </a:spcBef>
              <a:spcAft>
                <a:spcPct val="0"/>
              </a:spcAft>
              <a:defRPr sz="2800">
                <a:solidFill>
                  <a:schemeClr val="tx1"/>
                </a:solidFill>
                <a:latin typeface="Times New Roman" pitchFamily="-84" charset="0"/>
                <a:cs typeface="Times New Roman" pitchFamily="-84" charset="0"/>
              </a:defRPr>
            </a:lvl7pPr>
            <a:lvl8pPr marL="3429000" indent="-228600" eaLnBrk="0" fontAlgn="base" hangingPunct="0">
              <a:spcBef>
                <a:spcPct val="0"/>
              </a:spcBef>
              <a:spcAft>
                <a:spcPct val="0"/>
              </a:spcAft>
              <a:defRPr sz="2800">
                <a:solidFill>
                  <a:schemeClr val="tx1"/>
                </a:solidFill>
                <a:latin typeface="Times New Roman" pitchFamily="-84" charset="0"/>
                <a:cs typeface="Times New Roman" pitchFamily="-84" charset="0"/>
              </a:defRPr>
            </a:lvl8pPr>
            <a:lvl9pPr marL="3886200" indent="-228600" eaLnBrk="0" fontAlgn="base" hangingPunct="0">
              <a:spcBef>
                <a:spcPct val="0"/>
              </a:spcBef>
              <a:spcAft>
                <a:spcPct val="0"/>
              </a:spcAft>
              <a:defRPr sz="2800">
                <a:solidFill>
                  <a:schemeClr val="tx1"/>
                </a:solidFill>
                <a:latin typeface="Times New Roman" pitchFamily="-84" charset="0"/>
                <a:cs typeface="Times New Roman" pitchFamily="-84" charset="0"/>
              </a:defRPr>
            </a:lvl9pPr>
          </a:lstStyle>
          <a:p>
            <a:pPr eaLnBrk="1" hangingPunct="1">
              <a:defRPr/>
            </a:pPr>
            <a:r>
              <a:rPr lang="en-GB" altLang="en-US" sz="1200" dirty="0" smtClean="0">
                <a:latin typeface="Arial" charset="0"/>
                <a:cs typeface="Arial" charset="0"/>
              </a:rPr>
              <a:t>http://fosteringandadoption.rip.org.uk/</a:t>
            </a:r>
          </a:p>
        </p:txBody>
      </p:sp>
    </p:spTree>
    <p:extLst>
      <p:ext uri="{BB962C8B-B14F-4D97-AF65-F5344CB8AC3E}">
        <p14:creationId xmlns:p14="http://schemas.microsoft.com/office/powerpoint/2010/main" val="3304800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060848" y="683568"/>
            <a:ext cx="2664296" cy="199822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2699792"/>
            <a:ext cx="5486400" cy="5758408"/>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p:txBody>
      </p:sp>
      <p:sp>
        <p:nvSpPr>
          <p:cNvPr id="7" name="Slide Number Placeholder 6"/>
          <p:cNvSpPr>
            <a:spLocks noGrp="1"/>
          </p:cNvSpPr>
          <p:nvPr>
            <p:ph type="sldNum" sz="quarter" idx="5"/>
          </p:nvPr>
        </p:nvSpPr>
        <p:spPr>
          <a:xfrm>
            <a:off x="3852529" y="8537326"/>
            <a:ext cx="2971800"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2622DD74-B2FC-48AD-B709-C87556ED744E}" type="slidenum">
              <a:rPr lang="en-GB" smtClean="0"/>
              <a:pPr/>
              <a:t>‹#›</a:t>
            </a:fld>
            <a:endParaRPr lang="en-GB" dirty="0"/>
          </a:p>
        </p:txBody>
      </p:sp>
      <p:sp>
        <p:nvSpPr>
          <p:cNvPr id="9" name="Rectangle 8"/>
          <p:cNvSpPr>
            <a:spLocks noChangeArrowheads="1"/>
          </p:cNvSpPr>
          <p:nvPr/>
        </p:nvSpPr>
        <p:spPr bwMode="auto">
          <a:xfrm>
            <a:off x="260648" y="8676456"/>
            <a:ext cx="342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84" charset="0"/>
                <a:cs typeface="Times New Roman" pitchFamily="-84" charset="0"/>
              </a:defRPr>
            </a:lvl1pPr>
            <a:lvl2pPr marL="742950" indent="-285750" eaLnBrk="0" hangingPunct="0">
              <a:defRPr sz="2800">
                <a:solidFill>
                  <a:schemeClr val="tx1"/>
                </a:solidFill>
                <a:latin typeface="Times New Roman" pitchFamily="-84" charset="0"/>
                <a:cs typeface="Times New Roman" pitchFamily="-84" charset="0"/>
              </a:defRPr>
            </a:lvl2pPr>
            <a:lvl3pPr marL="1143000" indent="-228600" eaLnBrk="0" hangingPunct="0">
              <a:defRPr sz="2800">
                <a:solidFill>
                  <a:schemeClr val="tx1"/>
                </a:solidFill>
                <a:latin typeface="Times New Roman" pitchFamily="-84" charset="0"/>
                <a:cs typeface="Times New Roman" pitchFamily="-84" charset="0"/>
              </a:defRPr>
            </a:lvl3pPr>
            <a:lvl4pPr marL="1600200" indent="-228600" eaLnBrk="0" hangingPunct="0">
              <a:defRPr sz="2800">
                <a:solidFill>
                  <a:schemeClr val="tx1"/>
                </a:solidFill>
                <a:latin typeface="Times New Roman" pitchFamily="-84" charset="0"/>
                <a:cs typeface="Times New Roman" pitchFamily="-84" charset="0"/>
              </a:defRPr>
            </a:lvl4pPr>
            <a:lvl5pPr marL="2057400" indent="-228600" eaLnBrk="0" hangingPunct="0">
              <a:defRPr sz="2800">
                <a:solidFill>
                  <a:schemeClr val="tx1"/>
                </a:solidFill>
                <a:latin typeface="Times New Roman" pitchFamily="-84" charset="0"/>
                <a:cs typeface="Times New Roman" pitchFamily="-84" charset="0"/>
              </a:defRPr>
            </a:lvl5pPr>
            <a:lvl6pPr marL="2514600" indent="-228600" eaLnBrk="0" fontAlgn="base" hangingPunct="0">
              <a:spcBef>
                <a:spcPct val="0"/>
              </a:spcBef>
              <a:spcAft>
                <a:spcPct val="0"/>
              </a:spcAft>
              <a:defRPr sz="2800">
                <a:solidFill>
                  <a:schemeClr val="tx1"/>
                </a:solidFill>
                <a:latin typeface="Times New Roman" pitchFamily="-84" charset="0"/>
                <a:cs typeface="Times New Roman" pitchFamily="-84" charset="0"/>
              </a:defRPr>
            </a:lvl6pPr>
            <a:lvl7pPr marL="2971800" indent="-228600" eaLnBrk="0" fontAlgn="base" hangingPunct="0">
              <a:spcBef>
                <a:spcPct val="0"/>
              </a:spcBef>
              <a:spcAft>
                <a:spcPct val="0"/>
              </a:spcAft>
              <a:defRPr sz="2800">
                <a:solidFill>
                  <a:schemeClr val="tx1"/>
                </a:solidFill>
                <a:latin typeface="Times New Roman" pitchFamily="-84" charset="0"/>
                <a:cs typeface="Times New Roman" pitchFamily="-84" charset="0"/>
              </a:defRPr>
            </a:lvl7pPr>
            <a:lvl8pPr marL="3429000" indent="-228600" eaLnBrk="0" fontAlgn="base" hangingPunct="0">
              <a:spcBef>
                <a:spcPct val="0"/>
              </a:spcBef>
              <a:spcAft>
                <a:spcPct val="0"/>
              </a:spcAft>
              <a:defRPr sz="2800">
                <a:solidFill>
                  <a:schemeClr val="tx1"/>
                </a:solidFill>
                <a:latin typeface="Times New Roman" pitchFamily="-84" charset="0"/>
                <a:cs typeface="Times New Roman" pitchFamily="-84" charset="0"/>
              </a:defRPr>
            </a:lvl8pPr>
            <a:lvl9pPr marL="3886200" indent="-228600" eaLnBrk="0" fontAlgn="base" hangingPunct="0">
              <a:spcBef>
                <a:spcPct val="0"/>
              </a:spcBef>
              <a:spcAft>
                <a:spcPct val="0"/>
              </a:spcAft>
              <a:defRPr sz="2800">
                <a:solidFill>
                  <a:schemeClr val="tx1"/>
                </a:solidFill>
                <a:latin typeface="Times New Roman" pitchFamily="-84" charset="0"/>
                <a:cs typeface="Times New Roman" pitchFamily="-84" charset="0"/>
              </a:defRPr>
            </a:lvl9pPr>
          </a:lstStyle>
          <a:p>
            <a:pPr eaLnBrk="1" hangingPunct="1">
              <a:defRPr/>
            </a:pPr>
            <a:r>
              <a:rPr lang="en-GB" altLang="en-US" sz="1200" dirty="0" smtClean="0">
                <a:latin typeface="Arial" charset="0"/>
                <a:cs typeface="Arial" charset="0"/>
              </a:rPr>
              <a:t>http://fosteringandadoption.rip.org.uk/</a:t>
            </a:r>
          </a:p>
        </p:txBody>
      </p:sp>
    </p:spTree>
    <p:extLst>
      <p:ext uri="{BB962C8B-B14F-4D97-AF65-F5344CB8AC3E}">
        <p14:creationId xmlns:p14="http://schemas.microsoft.com/office/powerpoint/2010/main" val="1072937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0575" y="684213"/>
            <a:ext cx="2663825" cy="19970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22DD74-B2FC-48AD-B709-C87556ED744E}" type="slidenum">
              <a:rPr lang="en-GB" smtClean="0"/>
              <a:pPr/>
              <a:t>1</a:t>
            </a:fld>
            <a:endParaRPr lang="en-GB" dirty="0"/>
          </a:p>
        </p:txBody>
      </p:sp>
    </p:spTree>
    <p:extLst>
      <p:ext uri="{BB962C8B-B14F-4D97-AF65-F5344CB8AC3E}">
        <p14:creationId xmlns:p14="http://schemas.microsoft.com/office/powerpoint/2010/main" val="3919047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0575" y="684213"/>
            <a:ext cx="2663825" cy="19970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22DD74-B2FC-48AD-B709-C87556ED744E}" type="slidenum">
              <a:rPr lang="en-GB" smtClean="0"/>
              <a:t>10</a:t>
            </a:fld>
            <a:endParaRPr lang="en-GB" dirty="0"/>
          </a:p>
        </p:txBody>
      </p:sp>
    </p:spTree>
    <p:extLst>
      <p:ext uri="{BB962C8B-B14F-4D97-AF65-F5344CB8AC3E}">
        <p14:creationId xmlns:p14="http://schemas.microsoft.com/office/powerpoint/2010/main" val="1297512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0575" y="684213"/>
            <a:ext cx="2663825" cy="19970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22DD74-B2FC-48AD-B709-C87556ED744E}" type="slidenum">
              <a:rPr lang="en-GB" smtClean="0"/>
              <a:t>11</a:t>
            </a:fld>
            <a:endParaRPr lang="en-GB" dirty="0"/>
          </a:p>
        </p:txBody>
      </p:sp>
    </p:spTree>
    <p:extLst>
      <p:ext uri="{BB962C8B-B14F-4D97-AF65-F5344CB8AC3E}">
        <p14:creationId xmlns:p14="http://schemas.microsoft.com/office/powerpoint/2010/main" val="129751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0575" y="684213"/>
            <a:ext cx="2663825" cy="1997075"/>
          </a:xfrm>
        </p:spPr>
      </p:sp>
      <p:sp>
        <p:nvSpPr>
          <p:cNvPr id="3" name="Notes Placeholder 2"/>
          <p:cNvSpPr>
            <a:spLocks noGrp="1"/>
          </p:cNvSpPr>
          <p:nvPr>
            <p:ph type="body" idx="1"/>
          </p:nvPr>
        </p:nvSpPr>
        <p:spPr/>
        <p:txBody>
          <a:bodyPr/>
          <a:lstStyle/>
          <a:p>
            <a:endParaRPr lang="en-GB" kern="1200" dirty="0" smtClean="0">
              <a:solidFill>
                <a:schemeClr val="tx1"/>
              </a:solidFill>
              <a:effectLst/>
            </a:endParaRPr>
          </a:p>
          <a:p>
            <a:r>
              <a:rPr lang="en-GB" kern="1200" dirty="0" smtClean="0">
                <a:solidFill>
                  <a:schemeClr val="tx1"/>
                </a:solidFill>
                <a:effectLst/>
              </a:rPr>
              <a:t>Matching a child with a foster carer is one of the “turning points” in a child’s life, and depends on good assessments, clear support plans, careful decision making and a high level of information sharing between professionals.  Whatever the route to permanence, the professionals must work closely together to match the developmental needs with the care giving required to meet them. This task has been described as “intrinsically complex” and as a ‘social experiment ‘with no clear predictor of success. There are multiple criteria to be considered but these should be seen through ‘the lens of the quality of the child’s relationships’. Relationships with people that care about them are considered to be the ‘</a:t>
            </a:r>
            <a:r>
              <a:rPr lang="en-GB" i="1" kern="1200" dirty="0" smtClean="0">
                <a:solidFill>
                  <a:schemeClr val="tx1"/>
                </a:solidFill>
                <a:effectLst/>
              </a:rPr>
              <a:t>golden thread’</a:t>
            </a:r>
            <a:r>
              <a:rPr lang="en-GB" kern="1200" dirty="0" smtClean="0">
                <a:solidFill>
                  <a:schemeClr val="tx1"/>
                </a:solidFill>
                <a:effectLst/>
              </a:rPr>
              <a:t> that runs through children’s lives. </a:t>
            </a:r>
          </a:p>
          <a:p>
            <a:endParaRPr lang="en-GB" kern="1200" dirty="0" smtClean="0">
              <a:solidFill>
                <a:schemeClr val="tx1"/>
              </a:solidFill>
              <a:effectLst/>
            </a:endParaRPr>
          </a:p>
          <a:p>
            <a:r>
              <a:rPr lang="en-GB" kern="1200" dirty="0" smtClean="0">
                <a:solidFill>
                  <a:schemeClr val="tx1"/>
                </a:solidFill>
                <a:effectLst/>
              </a:rPr>
              <a:t>Children should be fully involved in the decision making process yet rarely are, and that is particularly true for disabled children. The briefing paper considers this and some of the other challenges that are presented when making judgements and important decisions with and on behalf of children, about where and with whom, they will live.</a:t>
            </a:r>
          </a:p>
          <a:p>
            <a:endParaRPr lang="en-GB" kern="1200" dirty="0" smtClean="0">
              <a:solidFill>
                <a:schemeClr val="tx1"/>
              </a:solidFill>
              <a:effectLst/>
            </a:endParaRPr>
          </a:p>
          <a:p>
            <a:r>
              <a:rPr lang="en-GB" kern="1200" dirty="0" smtClean="0">
                <a:solidFill>
                  <a:schemeClr val="tx1"/>
                </a:solidFill>
                <a:effectLst/>
              </a:rPr>
              <a:t>One challenge is that wide variations in practice exist, so it is hard to make comparisons. Matching practice varies between local authorities and also depends on the anticipated length of placement.  Some processes are more formal than others but long term or permanent fostering is more likely to follow an adoption matching model. </a:t>
            </a:r>
          </a:p>
          <a:p>
            <a:r>
              <a:rPr lang="en-GB" kern="1200" dirty="0" smtClean="0">
                <a:solidFill>
                  <a:schemeClr val="tx1"/>
                </a:solidFill>
                <a:effectLst/>
              </a:rPr>
              <a:t>Schofield et al 2011</a:t>
            </a:r>
          </a:p>
          <a:p>
            <a:r>
              <a:rPr lang="en-GB" kern="1200" dirty="0" smtClean="0">
                <a:solidFill>
                  <a:schemeClr val="tx1"/>
                </a:solidFill>
                <a:effectLst/>
              </a:rPr>
              <a:t>Care Planning, Placement and Case Review (England) Regulations (2010): Regulation 9  </a:t>
            </a:r>
          </a:p>
          <a:p>
            <a:r>
              <a:rPr lang="en-GB" kern="1200" dirty="0" smtClean="0">
                <a:solidFill>
                  <a:schemeClr val="tx1"/>
                </a:solidFill>
                <a:effectLst/>
              </a:rPr>
              <a:t>Quinton 2012</a:t>
            </a:r>
          </a:p>
          <a:p>
            <a:r>
              <a:rPr lang="en-GB" kern="1200" dirty="0" smtClean="0">
                <a:solidFill>
                  <a:schemeClr val="tx1"/>
                </a:solidFill>
                <a:effectLst/>
              </a:rPr>
              <a:t>Cousins  2011</a:t>
            </a:r>
          </a:p>
          <a:p>
            <a:r>
              <a:rPr lang="en-GB" kern="1200" dirty="0" smtClean="0">
                <a:solidFill>
                  <a:schemeClr val="tx1"/>
                </a:solidFill>
                <a:effectLst/>
              </a:rPr>
              <a:t>The Care Inquiry </a:t>
            </a:r>
          </a:p>
          <a:p>
            <a:r>
              <a:rPr lang="en-GB" kern="1200" dirty="0" smtClean="0">
                <a:solidFill>
                  <a:schemeClr val="tx1"/>
                </a:solidFill>
                <a:effectLst/>
              </a:rPr>
              <a:t>The Care Inquiry p17</a:t>
            </a:r>
          </a:p>
          <a:p>
            <a:r>
              <a:rPr lang="en-GB" kern="1200" dirty="0" smtClean="0">
                <a:solidFill>
                  <a:schemeClr val="tx1"/>
                </a:solidFill>
                <a:effectLst/>
              </a:rPr>
              <a:t>Schofield 2011</a:t>
            </a:r>
          </a:p>
          <a:p>
            <a:endParaRPr lang="en-GB" dirty="0"/>
          </a:p>
        </p:txBody>
      </p:sp>
      <p:sp>
        <p:nvSpPr>
          <p:cNvPr id="4" name="Slide Number Placeholder 3"/>
          <p:cNvSpPr>
            <a:spLocks noGrp="1"/>
          </p:cNvSpPr>
          <p:nvPr>
            <p:ph type="sldNum" sz="quarter" idx="10"/>
          </p:nvPr>
        </p:nvSpPr>
        <p:spPr/>
        <p:txBody>
          <a:bodyPr/>
          <a:lstStyle/>
          <a:p>
            <a:fld id="{2622DD74-B2FC-48AD-B709-C87556ED744E}" type="slidenum">
              <a:rPr lang="en-GB" smtClean="0"/>
              <a:t>2</a:t>
            </a:fld>
            <a:endParaRPr lang="en-GB" dirty="0"/>
          </a:p>
        </p:txBody>
      </p:sp>
    </p:spTree>
    <p:extLst>
      <p:ext uri="{BB962C8B-B14F-4D97-AF65-F5344CB8AC3E}">
        <p14:creationId xmlns:p14="http://schemas.microsoft.com/office/powerpoint/2010/main" val="315148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0575" y="684213"/>
            <a:ext cx="2663825" cy="19970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22DD74-B2FC-48AD-B709-C87556ED744E}" type="slidenum">
              <a:rPr lang="en-GB" smtClean="0"/>
              <a:t>3</a:t>
            </a:fld>
            <a:endParaRPr lang="en-GB" dirty="0"/>
          </a:p>
        </p:txBody>
      </p:sp>
    </p:spTree>
    <p:extLst>
      <p:ext uri="{BB962C8B-B14F-4D97-AF65-F5344CB8AC3E}">
        <p14:creationId xmlns:p14="http://schemas.microsoft.com/office/powerpoint/2010/main" val="3151482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0575" y="377825"/>
            <a:ext cx="2592388" cy="1944688"/>
          </a:xfrm>
        </p:spPr>
      </p:sp>
      <p:sp>
        <p:nvSpPr>
          <p:cNvPr id="3" name="Notes Placeholder 2"/>
          <p:cNvSpPr>
            <a:spLocks noGrp="1"/>
          </p:cNvSpPr>
          <p:nvPr>
            <p:ph type="body" idx="1"/>
          </p:nvPr>
        </p:nvSpPr>
        <p:spPr>
          <a:xfrm>
            <a:off x="476672" y="2483768"/>
            <a:ext cx="6048672" cy="6336704"/>
          </a:xfrm>
        </p:spPr>
        <p:txBody>
          <a:bodyPr/>
          <a:lstStyle/>
          <a:p>
            <a:r>
              <a:rPr lang="en-GB" sz="1200" b="1" kern="1200" dirty="0" smtClean="0">
                <a:solidFill>
                  <a:schemeClr val="tx1"/>
                </a:solidFill>
                <a:effectLst/>
              </a:rPr>
              <a:t>Picking up the golden thread </a:t>
            </a:r>
            <a:endParaRPr lang="en-GB" sz="1200" kern="1200" dirty="0" smtClean="0">
              <a:solidFill>
                <a:schemeClr val="tx1"/>
              </a:solidFill>
              <a:effectLst/>
            </a:endParaRPr>
          </a:p>
          <a:p>
            <a:r>
              <a:rPr lang="en-GB" kern="1200" dirty="0" smtClean="0">
                <a:solidFill>
                  <a:schemeClr val="tx1"/>
                </a:solidFill>
                <a:effectLst/>
              </a:rPr>
              <a:t>There is little research that helps us link specific elements of matching practice to successful outcomes, although there are  studies that identify factors involved in disruption (age, behavioural problems, over activity, attachment problems  mismatching).  There is a general agreement about good parenting characteristics (sensitivity, boundary setting, tolerance, resilience ). In the York Studies personal chemistry, (a good fit) between the carer and child and whether the child wanted to live in the placement were predictors of success. Children and foster carers feeling involved in the placement decision also make stability more likely.  Quinton 2012, Randall 2013, Quniton 2012, Sinclair et al 2005, Farmer et al 2004</a:t>
            </a:r>
          </a:p>
          <a:p>
            <a:endParaRPr lang="en-GB" b="1" kern="1200" dirty="0" smtClean="0">
              <a:solidFill>
                <a:schemeClr val="tx1"/>
              </a:solidFill>
              <a:effectLst/>
            </a:endParaRPr>
          </a:p>
          <a:p>
            <a:r>
              <a:rPr lang="en-GB" sz="1200" b="1" kern="1200" dirty="0" smtClean="0">
                <a:solidFill>
                  <a:schemeClr val="tx1"/>
                </a:solidFill>
                <a:effectLst/>
              </a:rPr>
              <a:t>Carers’ attributes /matching criteria </a:t>
            </a:r>
            <a:endParaRPr lang="en-GB" sz="1200" kern="1200" dirty="0" smtClean="0">
              <a:solidFill>
                <a:schemeClr val="tx1"/>
              </a:solidFill>
              <a:effectLst/>
            </a:endParaRPr>
          </a:p>
          <a:p>
            <a:r>
              <a:rPr lang="en-GB" kern="1200" dirty="0" smtClean="0">
                <a:solidFill>
                  <a:schemeClr val="tx1"/>
                </a:solidFill>
                <a:effectLst/>
              </a:rPr>
              <a:t>“Matching does not just mean ‘live with and tolerate’ the problems and issues that a child brings to a placement rather that it will make a difference to those difficulties” </a:t>
            </a:r>
          </a:p>
          <a:p>
            <a:r>
              <a:rPr lang="en-GB" kern="1200" dirty="0" smtClean="0">
                <a:solidFill>
                  <a:schemeClr val="tx1"/>
                </a:solidFill>
                <a:effectLst/>
              </a:rPr>
              <a:t>Carers need the qualities of security, attentiveness, friendliness and empathy that can build and sustain relationships with traumatised children.  Resilience is important as some behaviour and circumstances may trigger distressing feelings. Emotional, behavioural, attachment and health needs must be balanced with the carers’ parenting style and skills. </a:t>
            </a:r>
            <a:r>
              <a:rPr lang="en-GB" b="1" kern="1200" dirty="0" smtClean="0">
                <a:solidFill>
                  <a:schemeClr val="tx1"/>
                </a:solidFill>
                <a:effectLst/>
              </a:rPr>
              <a:t>Children</a:t>
            </a:r>
            <a:r>
              <a:rPr lang="en-GB" kern="1200" dirty="0" smtClean="0">
                <a:solidFill>
                  <a:schemeClr val="tx1"/>
                </a:solidFill>
                <a:effectLst/>
              </a:rPr>
              <a:t> look for</a:t>
            </a:r>
            <a:r>
              <a:rPr lang="en-GB" i="1" kern="1200" dirty="0" smtClean="0">
                <a:solidFill>
                  <a:schemeClr val="tx1"/>
                </a:solidFill>
                <a:effectLst/>
              </a:rPr>
              <a:t> ‘stuff in common with the carers’</a:t>
            </a:r>
            <a:r>
              <a:rPr lang="en-GB" kern="1200" dirty="0" smtClean="0">
                <a:solidFill>
                  <a:schemeClr val="tx1"/>
                </a:solidFill>
                <a:effectLst/>
              </a:rPr>
              <a:t> and foster parents who will love and accept them as their own. High value is placed on positive attitudes of openness honesty and trust. </a:t>
            </a:r>
          </a:p>
          <a:p>
            <a:r>
              <a:rPr lang="en-GB" kern="1200" dirty="0" smtClean="0">
                <a:solidFill>
                  <a:schemeClr val="tx1"/>
                </a:solidFill>
                <a:effectLst/>
              </a:rPr>
              <a:t>Adult attachment styles/ parenting capacity can be measured by trained staff using standardised tools. Foster carers who have experienced challenges during childhood can bring strength to some fostering situations through exhibiting high levels of sensitivity and awareness of others’ feelings.   </a:t>
            </a:r>
          </a:p>
          <a:p>
            <a:r>
              <a:rPr lang="en-GB" kern="1200" dirty="0" smtClean="0">
                <a:solidFill>
                  <a:schemeClr val="tx1"/>
                </a:solidFill>
                <a:effectLst/>
              </a:rPr>
              <a:t>Other matching criteria includes – age of child, disability, contact, gender, carers’ extended family  arrangements, location, educational continuity, siblings to be placed together, ethnicity, heritage, language, community, impact on other birth children and the fostering experience of the family and any other factors specific to individual children and carers. </a:t>
            </a:r>
          </a:p>
          <a:p>
            <a:r>
              <a:rPr lang="en-GB" kern="1200" dirty="0" smtClean="0">
                <a:solidFill>
                  <a:schemeClr val="tx1"/>
                </a:solidFill>
                <a:effectLst/>
              </a:rPr>
              <a:t>There is an ongoing debate about the place of ethnicity in the hierarchy of multiple needs. Prioritising an ethnic match may leave other needs unmet or cause delay so a broader view needs to be taken. </a:t>
            </a:r>
            <a:r>
              <a:rPr lang="en-US" kern="1200" dirty="0" smtClean="0">
                <a:solidFill>
                  <a:schemeClr val="tx1"/>
                </a:solidFill>
                <a:effectLst/>
              </a:rPr>
              <a:t>Research suggests that whether a placement is ‘matched’ or ‘trans-racial’ does not influence stability . However, “black and Asian families may have an advantage over white families in preparing children to cope with racism and to grow up with a sense of pride in their appearance and heritage. With appropriate selection and support, some white families can successfully parent ethnic minority children, especially those living in ethnically diverse communities.” Guidance </a:t>
            </a:r>
            <a:r>
              <a:rPr lang="en-GB" kern="1200" dirty="0" smtClean="0">
                <a:solidFill>
                  <a:schemeClr val="tx1"/>
                </a:solidFill>
                <a:effectLst/>
              </a:rPr>
              <a:t>points towards the assessment of the </a:t>
            </a:r>
            <a:r>
              <a:rPr lang="en-US" b="1" kern="1200" dirty="0" smtClean="0">
                <a:solidFill>
                  <a:schemeClr val="tx1"/>
                </a:solidFill>
                <a:effectLst/>
              </a:rPr>
              <a:t>capacity</a:t>
            </a:r>
            <a:r>
              <a:rPr lang="en-US" kern="1200" dirty="0" smtClean="0">
                <a:solidFill>
                  <a:schemeClr val="tx1"/>
                </a:solidFill>
                <a:effectLst/>
              </a:rPr>
              <a:t> of carers to support a sense of positive ethnic identity or religion and it is important to consider the child and birth parents’ views. A recent consultation showed that children had a wide range of views about this subject.  Social or economic class of carer may also have an impact on a child’s sense of fit and belonging although is not generally acknowledged as part of the set criteria.</a:t>
            </a:r>
            <a:endParaRPr lang="en-GB" kern="1200" dirty="0" smtClean="0">
              <a:solidFill>
                <a:schemeClr val="tx1"/>
              </a:solidFill>
              <a:effectLst/>
            </a:endParaRPr>
          </a:p>
          <a:p>
            <a:r>
              <a:rPr lang="en-GB" kern="1200" dirty="0" smtClean="0">
                <a:solidFill>
                  <a:schemeClr val="tx1"/>
                </a:solidFill>
                <a:effectLst/>
              </a:rPr>
              <a:t>Quinton p14, Cairns 2002, NSPCC 2013, Care Inquiry, Schofield 2011, Bifulco 2008, </a:t>
            </a:r>
            <a:r>
              <a:rPr lang="en-US" kern="1200" dirty="0" smtClean="0">
                <a:solidFill>
                  <a:schemeClr val="tx1"/>
                </a:solidFill>
                <a:effectLst/>
              </a:rPr>
              <a:t>Thornburn, Norbord and Rashid, in Sinclair, 2005, Thornburn, Norbord and Rashid, in Sinclair, 2005, </a:t>
            </a:r>
            <a:r>
              <a:rPr lang="en-GB" kern="1200" dirty="0" smtClean="0">
                <a:solidFill>
                  <a:schemeClr val="tx1"/>
                </a:solidFill>
                <a:effectLst/>
              </a:rPr>
              <a:t>Care  planning regulations  reg 9 ODCR2013</a:t>
            </a:r>
          </a:p>
          <a:p>
            <a:endParaRPr lang="en-GB" dirty="0"/>
          </a:p>
        </p:txBody>
      </p:sp>
      <p:sp>
        <p:nvSpPr>
          <p:cNvPr id="4" name="Slide Number Placeholder 3"/>
          <p:cNvSpPr>
            <a:spLocks noGrp="1"/>
          </p:cNvSpPr>
          <p:nvPr>
            <p:ph type="sldNum" sz="quarter" idx="10"/>
          </p:nvPr>
        </p:nvSpPr>
        <p:spPr/>
        <p:txBody>
          <a:bodyPr/>
          <a:lstStyle/>
          <a:p>
            <a:fld id="{2622DD74-B2FC-48AD-B709-C87556ED744E}" type="slidenum">
              <a:rPr lang="en-GB" smtClean="0"/>
              <a:t>4</a:t>
            </a:fld>
            <a:endParaRPr lang="en-GB" dirty="0"/>
          </a:p>
        </p:txBody>
      </p:sp>
    </p:spTree>
    <p:extLst>
      <p:ext uri="{BB962C8B-B14F-4D97-AF65-F5344CB8AC3E}">
        <p14:creationId xmlns:p14="http://schemas.microsoft.com/office/powerpoint/2010/main" val="346426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0575" y="684213"/>
            <a:ext cx="2663825" cy="1997075"/>
          </a:xfrm>
        </p:spPr>
      </p:sp>
      <p:sp>
        <p:nvSpPr>
          <p:cNvPr id="3" name="Notes Placeholder 2"/>
          <p:cNvSpPr>
            <a:spLocks noGrp="1"/>
          </p:cNvSpPr>
          <p:nvPr>
            <p:ph type="body" idx="1"/>
          </p:nvPr>
        </p:nvSpPr>
        <p:spPr/>
        <p:txBody>
          <a:bodyPr/>
          <a:lstStyle/>
          <a:p>
            <a:r>
              <a:rPr lang="en-GB" sz="1200" b="1" kern="1200" dirty="0" smtClean="0">
                <a:solidFill>
                  <a:schemeClr val="tx1"/>
                </a:solidFill>
                <a:effectLst/>
              </a:rPr>
              <a:t>Children’s Involvement</a:t>
            </a:r>
          </a:p>
          <a:p>
            <a:endParaRPr lang="en-GB" sz="1200" kern="1200" dirty="0" smtClean="0">
              <a:solidFill>
                <a:schemeClr val="tx1"/>
              </a:solidFill>
              <a:effectLst/>
            </a:endParaRPr>
          </a:p>
          <a:p>
            <a:r>
              <a:rPr lang="en-GB" kern="1200" dirty="0" smtClean="0">
                <a:solidFill>
                  <a:schemeClr val="tx1"/>
                </a:solidFill>
                <a:effectLst/>
              </a:rPr>
              <a:t>The Care Inquiry 2013 underlines the significance of children’s relationships with their social worker and clearly</a:t>
            </a:r>
            <a:r>
              <a:rPr lang="en-GB" b="1" kern="1200" dirty="0" smtClean="0">
                <a:solidFill>
                  <a:schemeClr val="tx1"/>
                </a:solidFill>
                <a:effectLst/>
              </a:rPr>
              <a:t> better</a:t>
            </a:r>
            <a:r>
              <a:rPr lang="en-GB" kern="1200" dirty="0" smtClean="0">
                <a:solidFill>
                  <a:schemeClr val="tx1"/>
                </a:solidFill>
                <a:effectLst/>
              </a:rPr>
              <a:t> relationships with all the professionals that represent them will improve involvement.  Children who trust adults and feel that they are listened to are more likely to express important feelings. A study of a communication tool for disabled children found social workers were often surprised by the ability of these children to express their views. The Care Inquiry (2013) also highlights the need to work together with birth parents throughout the care process.</a:t>
            </a:r>
          </a:p>
          <a:p>
            <a:r>
              <a:rPr lang="en-GB" kern="1200" dirty="0" smtClean="0">
                <a:solidFill>
                  <a:schemeClr val="tx1"/>
                </a:solidFill>
                <a:effectLst/>
              </a:rPr>
              <a:t>Cousins and Simmonds 2013</a:t>
            </a:r>
          </a:p>
          <a:p>
            <a:endParaRPr lang="en-GB" dirty="0"/>
          </a:p>
        </p:txBody>
      </p:sp>
      <p:sp>
        <p:nvSpPr>
          <p:cNvPr id="4" name="Slide Number Placeholder 3"/>
          <p:cNvSpPr>
            <a:spLocks noGrp="1"/>
          </p:cNvSpPr>
          <p:nvPr>
            <p:ph type="sldNum" sz="quarter" idx="10"/>
          </p:nvPr>
        </p:nvSpPr>
        <p:spPr/>
        <p:txBody>
          <a:bodyPr/>
          <a:lstStyle/>
          <a:p>
            <a:fld id="{2622DD74-B2FC-48AD-B709-C87556ED744E}" type="slidenum">
              <a:rPr lang="en-GB" smtClean="0"/>
              <a:t>5</a:t>
            </a:fld>
            <a:endParaRPr lang="en-GB" dirty="0"/>
          </a:p>
        </p:txBody>
      </p:sp>
    </p:spTree>
    <p:extLst>
      <p:ext uri="{BB962C8B-B14F-4D97-AF65-F5344CB8AC3E}">
        <p14:creationId xmlns:p14="http://schemas.microsoft.com/office/powerpoint/2010/main" val="3747638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0575" y="684213"/>
            <a:ext cx="2663825" cy="1997075"/>
          </a:xfrm>
        </p:spPr>
      </p:sp>
      <p:sp>
        <p:nvSpPr>
          <p:cNvPr id="3" name="Notes Placeholder 2"/>
          <p:cNvSpPr>
            <a:spLocks noGrp="1"/>
          </p:cNvSpPr>
          <p:nvPr>
            <p:ph type="body" idx="1"/>
          </p:nvPr>
        </p:nvSpPr>
        <p:spPr/>
        <p:txBody>
          <a:bodyPr/>
          <a:lstStyle/>
          <a:p>
            <a:r>
              <a:rPr lang="en-GB" sz="1200" b="1" kern="1200" dirty="0" smtClean="0">
                <a:solidFill>
                  <a:schemeClr val="tx1"/>
                </a:solidFill>
                <a:effectLst/>
              </a:rPr>
              <a:t>Information sharing / Communication issues </a:t>
            </a:r>
          </a:p>
          <a:p>
            <a:endParaRPr lang="en-GB" sz="1200" kern="1200" dirty="0" smtClean="0">
              <a:solidFill>
                <a:schemeClr val="tx1"/>
              </a:solidFill>
              <a:effectLst/>
            </a:endParaRPr>
          </a:p>
          <a:p>
            <a:r>
              <a:rPr lang="en-GB" kern="1200" dirty="0" smtClean="0">
                <a:solidFill>
                  <a:schemeClr val="tx1"/>
                </a:solidFill>
                <a:effectLst/>
              </a:rPr>
              <a:t>We do not need research to tell us that matching is only as good as the information it is based on. There is evidence that the base line is low.  Poor information and analysis means specific needs are either not identified or minimised. Children, birth parents and foster carers commonly complain about lack of information if carers are unprepared for difficulties for example with behaviour or contact, then the placement is vulnerable. Placement Officers and Supervising Social Workers say that often they do not receive enough information from the local authority to adequately inform matching or to brief the potential foster carer. A skilled worker will have detailed and empathic knowledge about a foster family and will be able to see where potential conflicts might arise (transport arrangement etc.). They will also have a good idea of the impact on the rest of the family including the birth children. The Child’s Social Worker will not necessarily have this holistic perspective and may not think about seeking out or handing over what might turn out to be vital information.  These information gaps are likely to be compounded by lack of face to face contact, communication through emails or often a third party (the commissioning officer). Abstract concepts and labels do not help foster carers understand the likely impact the child will have.</a:t>
            </a:r>
          </a:p>
          <a:p>
            <a:r>
              <a:rPr lang="en-GB" kern="1200" dirty="0" smtClean="0">
                <a:solidFill>
                  <a:schemeClr val="tx1"/>
                </a:solidFill>
                <a:effectLst/>
              </a:rPr>
              <a:t> For children the process of placement is’ fraught’ - to reduce anxiety children should have prior information about the carer even for an emergency placement.</a:t>
            </a:r>
          </a:p>
          <a:p>
            <a:r>
              <a:rPr lang="en-GB" kern="1200" dirty="0" smtClean="0">
                <a:solidFill>
                  <a:schemeClr val="tx1"/>
                </a:solidFill>
                <a:effectLst/>
              </a:rPr>
              <a:t> </a:t>
            </a:r>
          </a:p>
          <a:p>
            <a:r>
              <a:rPr lang="en-GB" kern="1200" dirty="0" smtClean="0">
                <a:solidFill>
                  <a:schemeClr val="tx1"/>
                </a:solidFill>
                <a:effectLst/>
              </a:rPr>
              <a:t>Quinton 2012 Cousins 2003</a:t>
            </a:r>
          </a:p>
          <a:p>
            <a:r>
              <a:rPr lang="en-GB" kern="1200" dirty="0" smtClean="0">
                <a:solidFill>
                  <a:schemeClr val="tx1"/>
                </a:solidFill>
                <a:effectLst/>
              </a:rPr>
              <a:t>Quinton 2012</a:t>
            </a:r>
          </a:p>
          <a:p>
            <a:r>
              <a:rPr lang="en-GB" kern="1200" dirty="0" smtClean="0">
                <a:solidFill>
                  <a:schemeClr val="tx1"/>
                </a:solidFill>
                <a:effectLst/>
              </a:rPr>
              <a:t>Sinclair 2005 </a:t>
            </a:r>
          </a:p>
          <a:p>
            <a:r>
              <a:rPr lang="en-GB" kern="1200" dirty="0" smtClean="0">
                <a:solidFill>
                  <a:schemeClr val="tx1"/>
                </a:solidFill>
                <a:effectLst/>
              </a:rPr>
              <a:t>ODCR 2012 </a:t>
            </a:r>
          </a:p>
          <a:p>
            <a:r>
              <a:rPr lang="en-GB" kern="1200" dirty="0" smtClean="0">
                <a:solidFill>
                  <a:schemeClr val="tx1"/>
                </a:solidFill>
                <a:effectLst/>
              </a:rPr>
              <a:t>Schofield 2011</a:t>
            </a:r>
          </a:p>
          <a:p>
            <a:r>
              <a:rPr lang="en-GB" kern="1200" dirty="0" smtClean="0">
                <a:solidFill>
                  <a:schemeClr val="tx1"/>
                </a:solidFill>
                <a:effectLst/>
              </a:rPr>
              <a:t>Sinclair 2005 </a:t>
            </a:r>
          </a:p>
          <a:p>
            <a:r>
              <a:rPr lang="en-GB" kern="1200" dirty="0" smtClean="0">
                <a:solidFill>
                  <a:schemeClr val="tx1"/>
                </a:solidFill>
                <a:effectLst/>
              </a:rPr>
              <a:t>Quinton 2012</a:t>
            </a:r>
          </a:p>
          <a:p>
            <a:r>
              <a:rPr lang="en-GB" kern="1200" dirty="0" smtClean="0">
                <a:solidFill>
                  <a:schemeClr val="tx1"/>
                </a:solidFill>
                <a:effectLst/>
              </a:rPr>
              <a:t>Famer et al 2004</a:t>
            </a:r>
          </a:p>
          <a:p>
            <a:r>
              <a:rPr lang="en-GB" kern="1200" dirty="0" smtClean="0">
                <a:solidFill>
                  <a:schemeClr val="tx1"/>
                </a:solidFill>
                <a:effectLst/>
              </a:rPr>
              <a:t>Randall 2013</a:t>
            </a:r>
          </a:p>
          <a:p>
            <a:r>
              <a:rPr lang="en-GB" kern="1200" dirty="0" smtClean="0">
                <a:solidFill>
                  <a:schemeClr val="tx1"/>
                </a:solidFill>
                <a:effectLst/>
              </a:rPr>
              <a:t>Sinclair 2005 p60</a:t>
            </a:r>
          </a:p>
          <a:p>
            <a:r>
              <a:rPr lang="en-GB" kern="1200" dirty="0" smtClean="0">
                <a:solidFill>
                  <a:schemeClr val="tx1"/>
                </a:solidFill>
                <a:effectLst/>
              </a:rPr>
              <a:t>Schofield 2011</a:t>
            </a:r>
          </a:p>
          <a:p>
            <a:r>
              <a:rPr lang="en-GB" kern="1200" dirty="0" smtClean="0">
                <a:solidFill>
                  <a:schemeClr val="tx1"/>
                </a:solidFill>
                <a:effectLst/>
              </a:rPr>
              <a:t>The Care Inqiry2013</a:t>
            </a:r>
          </a:p>
          <a:p>
            <a:endParaRPr lang="en-GB" dirty="0"/>
          </a:p>
        </p:txBody>
      </p:sp>
      <p:sp>
        <p:nvSpPr>
          <p:cNvPr id="4" name="Slide Number Placeholder 3"/>
          <p:cNvSpPr>
            <a:spLocks noGrp="1"/>
          </p:cNvSpPr>
          <p:nvPr>
            <p:ph type="sldNum" sz="quarter" idx="10"/>
          </p:nvPr>
        </p:nvSpPr>
        <p:spPr/>
        <p:txBody>
          <a:bodyPr/>
          <a:lstStyle/>
          <a:p>
            <a:fld id="{2622DD74-B2FC-48AD-B709-C87556ED744E}" type="slidenum">
              <a:rPr lang="en-GB" smtClean="0"/>
              <a:t>6</a:t>
            </a:fld>
            <a:endParaRPr lang="en-GB" dirty="0"/>
          </a:p>
        </p:txBody>
      </p:sp>
    </p:spTree>
    <p:extLst>
      <p:ext uri="{BB962C8B-B14F-4D97-AF65-F5344CB8AC3E}">
        <p14:creationId xmlns:p14="http://schemas.microsoft.com/office/powerpoint/2010/main" val="2489953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0575" y="684213"/>
            <a:ext cx="2663825" cy="1997075"/>
          </a:xfrm>
        </p:spPr>
      </p:sp>
      <p:sp>
        <p:nvSpPr>
          <p:cNvPr id="3" name="Notes Placeholder 2"/>
          <p:cNvSpPr>
            <a:spLocks noGrp="1"/>
          </p:cNvSpPr>
          <p:nvPr>
            <p:ph type="body" idx="1"/>
          </p:nvPr>
        </p:nvSpPr>
        <p:spPr/>
        <p:txBody>
          <a:bodyPr/>
          <a:lstStyle/>
          <a:p>
            <a:r>
              <a:rPr lang="en-GB" sz="1200" b="1" kern="1200" dirty="0" smtClean="0">
                <a:solidFill>
                  <a:schemeClr val="tx1"/>
                </a:solidFill>
                <a:effectLst/>
              </a:rPr>
              <a:t>Balancing priorities, benefits and risks, and taking avoidance of delay into account. </a:t>
            </a:r>
            <a:endParaRPr lang="en-GB" sz="1200" kern="1200" dirty="0" smtClean="0">
              <a:solidFill>
                <a:schemeClr val="tx1"/>
              </a:solidFill>
              <a:effectLst/>
            </a:endParaRPr>
          </a:p>
          <a:p>
            <a:r>
              <a:rPr lang="en-GB" kern="1200" dirty="0" smtClean="0">
                <a:solidFill>
                  <a:schemeClr val="tx1"/>
                </a:solidFill>
                <a:effectLst/>
              </a:rPr>
              <a:t>The potential quality of the relationship or ‘the golden thread’ is the crucial factor in placing a child with weighting to other criteria dependent on each individual child, family and their circumstances. It may be unrealistic to find a perfect match so professional judgement and clear support plans are needed to boost ‘good enough options’.  Factors limiting choice of carer include timing, specialist needs, for example, sibling groups, age of children and placement costs. One study highlighted the pressure felt by local authorities to shop around for the best value or even the cheapest option; risking delay or missing a good match. It may be one reason why some Independent Fostering Agencies feel local authorities are slow to make decisions. Quinton (2012) warns that where focus is on the event of matching rather than the process social workers are drawn to minimise needs or over exaggerates capacity to gain a match. </a:t>
            </a:r>
          </a:p>
          <a:p>
            <a:r>
              <a:rPr lang="en-GB" kern="1200" dirty="0" smtClean="0">
                <a:solidFill>
                  <a:schemeClr val="tx1"/>
                </a:solidFill>
                <a:effectLst/>
              </a:rPr>
              <a:t> </a:t>
            </a:r>
          </a:p>
          <a:p>
            <a:r>
              <a:rPr lang="en-GB" kern="1200" dirty="0" smtClean="0">
                <a:solidFill>
                  <a:schemeClr val="tx1"/>
                </a:solidFill>
                <a:effectLst/>
              </a:rPr>
              <a:t>Quinton 2012 book </a:t>
            </a:r>
          </a:p>
          <a:p>
            <a:endParaRPr lang="en-GB" dirty="0"/>
          </a:p>
        </p:txBody>
      </p:sp>
      <p:sp>
        <p:nvSpPr>
          <p:cNvPr id="4" name="Slide Number Placeholder 3"/>
          <p:cNvSpPr>
            <a:spLocks noGrp="1"/>
          </p:cNvSpPr>
          <p:nvPr>
            <p:ph type="sldNum" sz="quarter" idx="10"/>
          </p:nvPr>
        </p:nvSpPr>
        <p:spPr/>
        <p:txBody>
          <a:bodyPr/>
          <a:lstStyle/>
          <a:p>
            <a:fld id="{2622DD74-B2FC-48AD-B709-C87556ED744E}" type="slidenum">
              <a:rPr lang="en-GB" smtClean="0"/>
              <a:t>7</a:t>
            </a:fld>
            <a:endParaRPr lang="en-GB" dirty="0"/>
          </a:p>
        </p:txBody>
      </p:sp>
    </p:spTree>
    <p:extLst>
      <p:ext uri="{BB962C8B-B14F-4D97-AF65-F5344CB8AC3E}">
        <p14:creationId xmlns:p14="http://schemas.microsoft.com/office/powerpoint/2010/main" val="396879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0575" y="684213"/>
            <a:ext cx="2663825" cy="19970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22DD74-B2FC-48AD-B709-C87556ED744E}" type="slidenum">
              <a:rPr lang="en-GB" smtClean="0"/>
              <a:t>8</a:t>
            </a:fld>
            <a:endParaRPr lang="en-GB" dirty="0"/>
          </a:p>
        </p:txBody>
      </p:sp>
    </p:spTree>
    <p:extLst>
      <p:ext uri="{BB962C8B-B14F-4D97-AF65-F5344CB8AC3E}">
        <p14:creationId xmlns:p14="http://schemas.microsoft.com/office/powerpoint/2010/main" val="1297512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0575" y="684213"/>
            <a:ext cx="2663825" cy="19970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22DD74-B2FC-48AD-B709-C87556ED744E}" type="slidenum">
              <a:rPr lang="en-GB" smtClean="0"/>
              <a:t>9</a:t>
            </a:fld>
            <a:endParaRPr lang="en-GB" dirty="0"/>
          </a:p>
        </p:txBody>
      </p:sp>
    </p:spTree>
    <p:extLst>
      <p:ext uri="{BB962C8B-B14F-4D97-AF65-F5344CB8AC3E}">
        <p14:creationId xmlns:p14="http://schemas.microsoft.com/office/powerpoint/2010/main" val="1297512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33" y="804252"/>
            <a:ext cx="7970157" cy="1066800"/>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224421" y="2048376"/>
            <a:ext cx="7970400" cy="4111614"/>
          </a:xfrm>
        </p:spPr>
        <p:txBody>
          <a:bodyPr/>
          <a:lstStyle>
            <a:lvl1pPr>
              <a:spcAft>
                <a:spcPts val="600"/>
              </a:spcAft>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smtClean="0"/>
              <a:t>Click to edit Master text styles</a:t>
            </a:r>
          </a:p>
          <a:p>
            <a:pPr lvl="1"/>
            <a:r>
              <a:rPr lang="en-US" smtClean="0"/>
              <a:t>Second level</a:t>
            </a:r>
          </a:p>
        </p:txBody>
      </p:sp>
      <p:sp>
        <p:nvSpPr>
          <p:cNvPr id="5" name="Slide Number Placeholder 4"/>
          <p:cNvSpPr>
            <a:spLocks noGrp="1"/>
          </p:cNvSpPr>
          <p:nvPr>
            <p:ph type="sldNum" sz="quarter" idx="10"/>
          </p:nvPr>
        </p:nvSpPr>
        <p:spPr/>
        <p:txBody>
          <a:bodyPr/>
          <a:lstStyle/>
          <a:p>
            <a:fld id="{B230FB2D-6228-4E21-8EA4-AF43349A18F4}" type="slidenum">
              <a:rPr lang="en-GB" smtClean="0"/>
              <a:pPr/>
              <a:t>‹#›</a:t>
            </a:fld>
            <a:endParaRPr lang="en-GB" dirty="0"/>
          </a:p>
        </p:txBody>
      </p:sp>
    </p:spTree>
    <p:extLst>
      <p:ext uri="{BB962C8B-B14F-4D97-AF65-F5344CB8AC3E}">
        <p14:creationId xmlns:p14="http://schemas.microsoft.com/office/powerpoint/2010/main" val="60083298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2331" y="786063"/>
            <a:ext cx="7995080" cy="962526"/>
          </a:xfrm>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172295" y="1967664"/>
            <a:ext cx="3924300" cy="4309501"/>
          </a:xfrm>
        </p:spPr>
        <p:txBody>
          <a:bodyPr/>
          <a:lstStyle>
            <a:lvl1pPr>
              <a:defRPr sz="2400" baseline="0">
                <a:solidFill>
                  <a:schemeClr val="tx1"/>
                </a:solidFill>
                <a:latin typeface="Arial" pitchFamily="34" charset="0"/>
                <a:cs typeface="Arial" pitchFamily="34" charset="0"/>
              </a:defRPr>
            </a:lvl1pPr>
            <a:lvl2pPr>
              <a:defRPr sz="2000" baseline="0">
                <a:solidFill>
                  <a:schemeClr val="tx1"/>
                </a:solidFill>
                <a:latin typeface="Arial" pitchFamily="34" charset="0"/>
                <a:cs typeface="Arial" pitchFamily="34" charset="0"/>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7"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9FE9-8E8A-4237-A028-0547BDB48ABA}" type="slidenum">
              <a:rPr lang="en-GB" smtClean="0"/>
              <a:pPr/>
              <a:t>‹#›</a:t>
            </a:fld>
            <a:endParaRPr lang="en-GB" dirty="0"/>
          </a:p>
        </p:txBody>
      </p:sp>
      <p:sp>
        <p:nvSpPr>
          <p:cNvPr id="6" name="Content Placeholder 2"/>
          <p:cNvSpPr>
            <a:spLocks noGrp="1"/>
          </p:cNvSpPr>
          <p:nvPr>
            <p:ph sz="half" idx="10"/>
          </p:nvPr>
        </p:nvSpPr>
        <p:spPr>
          <a:xfrm>
            <a:off x="4391870" y="1967664"/>
            <a:ext cx="3924300" cy="4309501"/>
          </a:xfrm>
        </p:spPr>
        <p:txBody>
          <a:bodyPr/>
          <a:lstStyle>
            <a:lvl1pPr>
              <a:defRPr sz="2400" baseline="0">
                <a:solidFill>
                  <a:schemeClr val="tx1"/>
                </a:solidFill>
                <a:latin typeface="Arial" pitchFamily="34" charset="0"/>
                <a:cs typeface="Arial" pitchFamily="34" charset="0"/>
              </a:defRPr>
            </a:lvl1pPr>
            <a:lvl2pPr>
              <a:defRPr sz="2000" baseline="0">
                <a:solidFill>
                  <a:schemeClr val="tx1"/>
                </a:solidFill>
                <a:latin typeface="Arial" pitchFamily="34" charset="0"/>
                <a:cs typeface="Arial" pitchFamily="34" charset="0"/>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7708799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8228" y="805955"/>
            <a:ext cx="7993139" cy="1066800"/>
          </a:xfrm>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9FE9-8E8A-4237-A028-0547BDB48ABA}" type="slidenum">
              <a:rPr lang="en-GB" smtClean="0"/>
              <a:pPr/>
              <a:t>‹#›</a:t>
            </a:fld>
            <a:endParaRPr lang="en-GB" dirty="0"/>
          </a:p>
        </p:txBody>
      </p:sp>
    </p:spTree>
    <p:extLst>
      <p:ext uri="{BB962C8B-B14F-4D97-AF65-F5344CB8AC3E}">
        <p14:creationId xmlns:p14="http://schemas.microsoft.com/office/powerpoint/2010/main" val="372825536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6868" name="Rectangle 4"/>
          <p:cNvSpPr>
            <a:spLocks noGrp="1" noChangeArrowheads="1"/>
          </p:cNvSpPr>
          <p:nvPr>
            <p:ph type="subTitle" idx="1"/>
          </p:nvPr>
        </p:nvSpPr>
        <p:spPr>
          <a:xfrm>
            <a:off x="242879" y="3630720"/>
            <a:ext cx="4446687" cy="1518312"/>
          </a:xfrm>
        </p:spPr>
        <p:txBody>
          <a:bodyPr/>
          <a:lstStyle>
            <a:lvl1pPr marL="0" indent="0">
              <a:buFont typeface="Wingdings" pitchFamily="2" charset="2"/>
              <a:buNone/>
              <a:defRPr sz="2400" baseline="0">
                <a:solidFill>
                  <a:schemeClr val="tx1"/>
                </a:solidFill>
                <a:latin typeface="Arial" pitchFamily="34" charset="0"/>
                <a:cs typeface="Arial" pitchFamily="34" charset="0"/>
              </a:defRPr>
            </a:lvl1pPr>
          </a:lstStyle>
          <a:p>
            <a:r>
              <a:rPr lang="en-US" smtClean="0"/>
              <a:t>Click to edit Master subtitle style</a:t>
            </a:r>
            <a:endParaRPr lang="en-GB" dirty="0"/>
          </a:p>
        </p:txBody>
      </p:sp>
      <p:sp>
        <p:nvSpPr>
          <p:cNvPr id="20" name="Title 1"/>
          <p:cNvSpPr>
            <a:spLocks noGrp="1"/>
          </p:cNvSpPr>
          <p:nvPr>
            <p:ph type="title"/>
          </p:nvPr>
        </p:nvSpPr>
        <p:spPr>
          <a:xfrm>
            <a:off x="240937" y="1944000"/>
            <a:ext cx="4445363" cy="1545960"/>
          </a:xfrm>
        </p:spPr>
        <p:txBody>
          <a:bodyPr/>
          <a:lstStyle>
            <a:lvl1pPr>
              <a:defRPr lang="en-GB" sz="3200" b="1" dirty="0">
                <a:solidFill>
                  <a:srgbClr val="104F75"/>
                </a:solidFill>
                <a:latin typeface="Arial" pitchFamily="34" charset="0"/>
                <a:ea typeface="+mj-ea"/>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421414571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980728"/>
            <a:ext cx="7970157" cy="1066800"/>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224421" y="2048376"/>
            <a:ext cx="7970400" cy="4111614"/>
          </a:xfrm>
        </p:spPr>
        <p:txBody>
          <a:bodyPr/>
          <a:lstStyle>
            <a:lvl1pPr>
              <a:spcAft>
                <a:spcPts val="600"/>
              </a:spcAft>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Click to edit Master text styles</a:t>
            </a:r>
          </a:p>
          <a:p>
            <a:pPr lvl="1"/>
            <a:r>
              <a:rPr lang="en-US" dirty="0" smtClean="0"/>
              <a:t>Second level</a:t>
            </a:r>
          </a:p>
        </p:txBody>
      </p:sp>
      <p:sp>
        <p:nvSpPr>
          <p:cNvPr id="5" name="Slide Number Placeholder 4"/>
          <p:cNvSpPr>
            <a:spLocks noGrp="1"/>
          </p:cNvSpPr>
          <p:nvPr>
            <p:ph type="sldNum" sz="quarter" idx="10"/>
          </p:nvPr>
        </p:nvSpPr>
        <p:spPr/>
        <p:txBody>
          <a:bodyPr/>
          <a:lstStyle/>
          <a:p>
            <a:fld id="{B230FB2D-6228-4E21-8EA4-AF43349A18F4}" type="slidenum">
              <a:rPr lang="en-GB" smtClean="0"/>
              <a:pPr/>
              <a:t>‹#›</a:t>
            </a:fld>
            <a:endParaRPr lang="en-GB" dirty="0"/>
          </a:p>
        </p:txBody>
      </p:sp>
    </p:spTree>
    <p:extLst>
      <p:ext uri="{BB962C8B-B14F-4D97-AF65-F5344CB8AC3E}">
        <p14:creationId xmlns:p14="http://schemas.microsoft.com/office/powerpoint/2010/main" val="124177721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980728"/>
            <a:ext cx="7923072" cy="962526"/>
          </a:xfrm>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251519" y="1967664"/>
            <a:ext cx="3845075" cy="4309501"/>
          </a:xfrm>
        </p:spPr>
        <p:txBody>
          <a:bodyPr/>
          <a:lstStyle>
            <a:lvl1pPr>
              <a:defRPr sz="2400" baseline="0">
                <a:solidFill>
                  <a:schemeClr val="tx1"/>
                </a:solidFill>
                <a:latin typeface="Arial" pitchFamily="34" charset="0"/>
                <a:cs typeface="Arial" pitchFamily="34" charset="0"/>
              </a:defRPr>
            </a:lvl1pPr>
            <a:lvl2pPr>
              <a:defRPr sz="2000" baseline="0">
                <a:solidFill>
                  <a:schemeClr val="tx1"/>
                </a:solidFill>
                <a:latin typeface="Arial" pitchFamily="34" charset="0"/>
                <a:cs typeface="Arial" pitchFamily="34" charset="0"/>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7"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9FE9-8E8A-4237-A028-0547BDB48ABA}" type="slidenum">
              <a:rPr lang="en-GB" smtClean="0">
                <a:solidFill>
                  <a:srgbClr val="000000">
                    <a:tint val="75000"/>
                  </a:srgbClr>
                </a:solidFill>
              </a:rPr>
              <a:pPr/>
              <a:t>‹#›</a:t>
            </a:fld>
            <a:endParaRPr lang="en-GB" dirty="0">
              <a:solidFill>
                <a:srgbClr val="000000">
                  <a:tint val="75000"/>
                </a:srgbClr>
              </a:solidFill>
            </a:endParaRPr>
          </a:p>
        </p:txBody>
      </p:sp>
      <p:sp>
        <p:nvSpPr>
          <p:cNvPr id="6" name="Content Placeholder 2"/>
          <p:cNvSpPr>
            <a:spLocks noGrp="1"/>
          </p:cNvSpPr>
          <p:nvPr>
            <p:ph sz="half" idx="10"/>
          </p:nvPr>
        </p:nvSpPr>
        <p:spPr>
          <a:xfrm>
            <a:off x="4211960" y="1988840"/>
            <a:ext cx="3924300" cy="4309501"/>
          </a:xfrm>
        </p:spPr>
        <p:txBody>
          <a:bodyPr/>
          <a:lstStyle>
            <a:lvl1pPr>
              <a:defRPr sz="2400" baseline="0">
                <a:solidFill>
                  <a:schemeClr val="tx1"/>
                </a:solidFill>
                <a:latin typeface="Arial" pitchFamily="34" charset="0"/>
                <a:cs typeface="Arial" pitchFamily="34" charset="0"/>
              </a:defRPr>
            </a:lvl1pPr>
            <a:lvl2pPr>
              <a:defRPr sz="2000" baseline="0">
                <a:solidFill>
                  <a:schemeClr val="tx1"/>
                </a:solidFill>
                <a:latin typeface="Arial" pitchFamily="34" charset="0"/>
                <a:cs typeface="Arial" pitchFamily="34" charset="0"/>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79550161"/>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980728"/>
            <a:ext cx="7921131" cy="1066800"/>
          </a:xfrm>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9FE9-8E8A-4237-A028-0547BDB48ABA}"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295110225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6868" name="Rectangle 4"/>
          <p:cNvSpPr>
            <a:spLocks noGrp="1" noChangeArrowheads="1"/>
          </p:cNvSpPr>
          <p:nvPr>
            <p:ph type="subTitle" idx="1"/>
          </p:nvPr>
        </p:nvSpPr>
        <p:spPr>
          <a:xfrm>
            <a:off x="212399" y="3204000"/>
            <a:ext cx="4446687" cy="1518312"/>
          </a:xfrm>
        </p:spPr>
        <p:txBody>
          <a:bodyPr/>
          <a:lstStyle>
            <a:lvl1pPr marL="0" indent="0">
              <a:buFont typeface="Wingdings" pitchFamily="2" charset="2"/>
              <a:buNone/>
              <a:defRPr sz="2400" baseline="0">
                <a:solidFill>
                  <a:schemeClr val="tx1"/>
                </a:solidFill>
                <a:latin typeface="Arial" pitchFamily="34" charset="0"/>
                <a:cs typeface="Arial" pitchFamily="34" charset="0"/>
              </a:defRPr>
            </a:lvl1pPr>
          </a:lstStyle>
          <a:p>
            <a:r>
              <a:rPr lang="en-US" dirty="0" smtClean="0"/>
              <a:t>Click to edit Master subtitle style</a:t>
            </a:r>
            <a:endParaRPr lang="en-GB" dirty="0"/>
          </a:p>
        </p:txBody>
      </p:sp>
      <p:sp>
        <p:nvSpPr>
          <p:cNvPr id="20" name="Title 1"/>
          <p:cNvSpPr>
            <a:spLocks noGrp="1"/>
          </p:cNvSpPr>
          <p:nvPr>
            <p:ph type="title"/>
          </p:nvPr>
        </p:nvSpPr>
        <p:spPr>
          <a:xfrm>
            <a:off x="210457" y="1944000"/>
            <a:ext cx="7467600" cy="1066800"/>
          </a:xfrm>
        </p:spPr>
        <p:txBody>
          <a:bodyPr/>
          <a:lstStyle>
            <a:lvl1pPr>
              <a:defRPr lang="en-GB" sz="3200" b="1" dirty="0">
                <a:solidFill>
                  <a:srgbClr val="104F75"/>
                </a:solidFill>
                <a:latin typeface="Arial" pitchFamily="34" charset="0"/>
                <a:ea typeface="+mj-ea"/>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38326967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318516" y="1226904"/>
            <a:ext cx="7641473"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GB" dirty="0" smtClean="0"/>
          </a:p>
        </p:txBody>
      </p:sp>
      <p:sp>
        <p:nvSpPr>
          <p:cNvPr id="1028" name="Rectangle 7"/>
          <p:cNvSpPr>
            <a:spLocks noGrp="1" noChangeArrowheads="1"/>
          </p:cNvSpPr>
          <p:nvPr>
            <p:ph type="body" idx="1"/>
          </p:nvPr>
        </p:nvSpPr>
        <p:spPr bwMode="auto">
          <a:xfrm>
            <a:off x="316671" y="2461260"/>
            <a:ext cx="7639050" cy="29184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a:solidFill>
                  <a:srgbClr val="104F75"/>
                </a:solidFill>
                <a:latin typeface="Arial" pitchFamily="34" charset="0"/>
                <a:cs typeface="Arial" pitchFamily="34" charset="0"/>
              </a:defRPr>
            </a:lvl1pPr>
          </a:lstStyle>
          <a:p>
            <a:fld id="{1C5C9FE9-8E8A-4237-A028-0547BDB48ABA}" type="slidenum">
              <a:rPr lang="en-GB" smtClean="0"/>
              <a:pPr/>
              <a:t>‹#›</a:t>
            </a:fld>
            <a:endParaRPr lang="en-GB" dirty="0"/>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2316" y="97536"/>
            <a:ext cx="1792224" cy="1394965"/>
          </a:xfrm>
          <a:prstGeom prst="rect">
            <a:avLst/>
          </a:prstGeom>
        </p:spPr>
      </p:pic>
      <p:pic>
        <p:nvPicPr>
          <p:cNvPr id="6" name="Picture 5" descr="RiP_core"/>
          <p:cNvPicPr/>
          <p:nvPr userDrawn="1"/>
        </p:nvPicPr>
        <p:blipFill>
          <a:blip r:embed="rId7" cstate="print">
            <a:extLst>
              <a:ext uri="{28A0092B-C50C-407E-A947-70E740481C1C}">
                <a14:useLocalDpi xmlns:a14="http://schemas.microsoft.com/office/drawing/2010/main" val="0"/>
              </a:ext>
            </a:extLst>
          </a:blip>
          <a:srcRect l="18210" t="28821" r="18518" b="31004"/>
          <a:stretch>
            <a:fillRect/>
          </a:stretch>
        </p:blipFill>
        <p:spPr bwMode="auto">
          <a:xfrm>
            <a:off x="6633527" y="1600931"/>
            <a:ext cx="1916113" cy="814445"/>
          </a:xfrm>
          <a:prstGeom prst="rect">
            <a:avLst/>
          </a:prstGeom>
          <a:noFill/>
          <a:ln>
            <a:noFill/>
          </a:ln>
        </p:spPr>
      </p:pic>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62655" y="2897792"/>
            <a:ext cx="957072" cy="1140517"/>
          </a:xfrm>
          <a:prstGeom prst="rect">
            <a:avLst/>
          </a:prstGeom>
        </p:spPr>
      </p:pic>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762655" y="4420549"/>
            <a:ext cx="1366838" cy="1009027"/>
          </a:xfrm>
          <a:prstGeom prst="rect">
            <a:avLst/>
          </a:prstGeom>
        </p:spPr>
      </p:pic>
    </p:spTree>
    <p:extLst>
      <p:ext uri="{BB962C8B-B14F-4D97-AF65-F5344CB8AC3E}">
        <p14:creationId xmlns:p14="http://schemas.microsoft.com/office/powerpoint/2010/main" val="299806223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GB" sz="3200" b="1" dirty="0">
          <a:solidFill>
            <a:srgbClr val="104F75"/>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104F75"/>
        </a:buClr>
        <a:buSzPct val="70000"/>
        <a:buFont typeface="Wingdings" pitchFamily="2" charset="2"/>
        <a:buChar char="l"/>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104F75"/>
        </a:buClr>
        <a:buSzPct val="60000"/>
        <a:buFont typeface="Arial" panose="020B0604020202020204" pitchFamily="34" charset="0"/>
        <a:buChar char="•"/>
        <a:defRPr sz="20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332994" y="1268760"/>
            <a:ext cx="8271454"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GB" dirty="0" smtClean="0"/>
          </a:p>
        </p:txBody>
      </p:sp>
      <p:sp>
        <p:nvSpPr>
          <p:cNvPr id="1028" name="Rectangle 7"/>
          <p:cNvSpPr>
            <a:spLocks noGrp="1" noChangeArrowheads="1"/>
          </p:cNvSpPr>
          <p:nvPr>
            <p:ph type="body" idx="1"/>
          </p:nvPr>
        </p:nvSpPr>
        <p:spPr bwMode="auto">
          <a:xfrm>
            <a:off x="316670" y="2348880"/>
            <a:ext cx="8287777" cy="3987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a:solidFill>
                  <a:srgbClr val="104F75"/>
                </a:solidFill>
                <a:latin typeface="Arial" pitchFamily="34" charset="0"/>
                <a:cs typeface="Arial" pitchFamily="34" charset="0"/>
              </a:defRPr>
            </a:lvl1pPr>
          </a:lstStyle>
          <a:p>
            <a:pPr fontAlgn="base">
              <a:spcBef>
                <a:spcPct val="0"/>
              </a:spcBef>
              <a:spcAft>
                <a:spcPct val="0"/>
              </a:spcAft>
            </a:pPr>
            <a:fld id="{1C5C9FE9-8E8A-4237-A028-0547BDB48ABA}" type="slidenum">
              <a:rPr lang="en-GB" smtClean="0"/>
              <a:pPr fontAlgn="base">
                <a:spcBef>
                  <a:spcPct val="0"/>
                </a:spcBef>
                <a:spcAft>
                  <a:spcPct val="0"/>
                </a:spcAft>
              </a:pPr>
              <a:t>‹#›</a:t>
            </a:fld>
            <a:endParaRPr lang="en-GB" dirty="0"/>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2994" y="155449"/>
            <a:ext cx="1541526" cy="696906"/>
          </a:xfrm>
          <a:prstGeom prst="rect">
            <a:avLst/>
          </a:prstGeom>
        </p:spPr>
      </p:pic>
      <p:grpSp>
        <p:nvGrpSpPr>
          <p:cNvPr id="8" name="Group 7"/>
          <p:cNvGrpSpPr/>
          <p:nvPr userDrawn="1"/>
        </p:nvGrpSpPr>
        <p:grpSpPr>
          <a:xfrm>
            <a:off x="6516216" y="-1"/>
            <a:ext cx="2483914" cy="1124745"/>
            <a:chOff x="5652120" y="-1"/>
            <a:chExt cx="3348010" cy="1363637"/>
          </a:xfrm>
        </p:grpSpPr>
        <p:pic>
          <p:nvPicPr>
            <p:cNvPr id="10" name="Picture 9" descr="RiP_core"/>
            <p:cNvPicPr/>
            <p:nvPr userDrawn="1"/>
          </p:nvPicPr>
          <p:blipFill>
            <a:blip r:embed="rId7" cstate="print">
              <a:extLst>
                <a:ext uri="{28A0092B-C50C-407E-A947-70E740481C1C}">
                  <a14:useLocalDpi xmlns:a14="http://schemas.microsoft.com/office/drawing/2010/main" val="0"/>
                </a:ext>
              </a:extLst>
            </a:blip>
            <a:srcRect l="18210" t="28821" r="18518" b="31004"/>
            <a:stretch>
              <a:fillRect/>
            </a:stretch>
          </p:blipFill>
          <p:spPr bwMode="auto">
            <a:xfrm>
              <a:off x="5652120" y="288524"/>
              <a:ext cx="1916113" cy="786587"/>
            </a:xfrm>
            <a:prstGeom prst="rect">
              <a:avLst/>
            </a:prstGeom>
            <a:noFill/>
            <a:ln>
              <a:noFill/>
            </a:ln>
          </p:spPr>
        </p:pic>
        <p:pic>
          <p:nvPicPr>
            <p:cNvPr id="12" name="Content Placeholder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812360" y="-1"/>
              <a:ext cx="1187770" cy="1363637"/>
            </a:xfrm>
            <a:prstGeom prst="rect">
              <a:avLst/>
            </a:prstGeom>
          </p:spPr>
        </p:pic>
      </p:grpSp>
    </p:spTree>
    <p:extLst>
      <p:ext uri="{BB962C8B-B14F-4D97-AF65-F5344CB8AC3E}">
        <p14:creationId xmlns:p14="http://schemas.microsoft.com/office/powerpoint/2010/main" val="172486810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GB" sz="3200" b="1" dirty="0">
          <a:solidFill>
            <a:srgbClr val="104F75"/>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104F75"/>
        </a:buClr>
        <a:buSzPct val="70000"/>
        <a:buFont typeface="Wingdings" pitchFamily="2" charset="2"/>
        <a:buChar char="l"/>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104F75"/>
        </a:buClr>
        <a:buSzPct val="60000"/>
        <a:buFont typeface="Arial" panose="020B0604020202020204" pitchFamily="34" charset="0"/>
        <a:buChar char="•"/>
        <a:defRPr sz="20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sp>
        <p:nvSpPr>
          <p:cNvPr id="2" name="Title 1"/>
          <p:cNvSpPr>
            <a:spLocks noGrp="1"/>
          </p:cNvSpPr>
          <p:nvPr>
            <p:ph type="title"/>
          </p:nvPr>
        </p:nvSpPr>
        <p:spPr/>
        <p:txBody>
          <a:bodyPr/>
          <a:lstStyle/>
          <a:p>
            <a:r>
              <a:rPr lang="en-GB" dirty="0" smtClean="0"/>
              <a:t>Matching </a:t>
            </a:r>
            <a:endParaRPr lang="en-GB" dirty="0"/>
          </a:p>
        </p:txBody>
      </p:sp>
      <p:sp>
        <p:nvSpPr>
          <p:cNvPr id="5"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30FB2D-6228-4E21-8EA4-AF43349A18F4}" type="slidenum">
              <a:rPr lang="en-GB" sz="1600">
                <a:solidFill>
                  <a:srgbClr val="104F75"/>
                </a:solidFill>
                <a:latin typeface="Arial" pitchFamily="34" charset="0"/>
                <a:cs typeface="Arial" pitchFamily="34" charset="0"/>
              </a:rPr>
              <a:pPr algn="r"/>
              <a:t>1</a:t>
            </a:fld>
            <a:endParaRPr lang="en-GB" sz="1600" dirty="0">
              <a:solidFill>
                <a:srgbClr val="104F75"/>
              </a:solidFill>
              <a:latin typeface="Arial" pitchFamily="34" charset="0"/>
              <a:cs typeface="Arial" pitchFamily="34" charset="0"/>
            </a:endParaRPr>
          </a:p>
        </p:txBody>
      </p:sp>
    </p:spTree>
    <p:extLst>
      <p:ext uri="{BB962C8B-B14F-4D97-AF65-F5344CB8AC3E}">
        <p14:creationId xmlns:p14="http://schemas.microsoft.com/office/powerpoint/2010/main" val="417060357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 </a:t>
            </a:r>
            <a:endParaRPr lang="en-GB" dirty="0"/>
          </a:p>
        </p:txBody>
      </p:sp>
      <p:sp>
        <p:nvSpPr>
          <p:cNvPr id="3" name="Content Placeholder 2"/>
          <p:cNvSpPr>
            <a:spLocks noGrp="1"/>
          </p:cNvSpPr>
          <p:nvPr>
            <p:ph idx="1"/>
          </p:nvPr>
        </p:nvSpPr>
        <p:spPr/>
        <p:txBody>
          <a:bodyPr>
            <a:noAutofit/>
          </a:bodyPr>
          <a:lstStyle/>
          <a:p>
            <a:r>
              <a:rPr lang="en-GB" dirty="0"/>
              <a:t>Working </a:t>
            </a:r>
            <a:r>
              <a:rPr lang="en-GB" dirty="0" smtClean="0"/>
              <a:t>together, understanding </a:t>
            </a:r>
            <a:r>
              <a:rPr lang="en-GB" dirty="0"/>
              <a:t>others roles and perspectives during this process is essential. </a:t>
            </a:r>
            <a:endParaRPr lang="en-GB" dirty="0" smtClean="0"/>
          </a:p>
          <a:p>
            <a:r>
              <a:rPr lang="en-GB" dirty="0" smtClean="0"/>
              <a:t>The quality of </a:t>
            </a:r>
            <a:r>
              <a:rPr lang="en-GB" dirty="0"/>
              <a:t>the relationships between everyone in the team around the child are likely to impact on the outcome for the child. </a:t>
            </a:r>
          </a:p>
          <a:p>
            <a:r>
              <a:rPr lang="en-GB" dirty="0" smtClean="0"/>
              <a:t>Lack </a:t>
            </a:r>
            <a:r>
              <a:rPr lang="en-GB" dirty="0"/>
              <a:t>of information is a </a:t>
            </a:r>
            <a:r>
              <a:rPr lang="en-GB" dirty="0" smtClean="0"/>
              <a:t>pervasive theme </a:t>
            </a:r>
            <a:r>
              <a:rPr lang="en-GB" dirty="0"/>
              <a:t>and has implications for the success or failure of a placement. Identifying what information is </a:t>
            </a:r>
            <a:r>
              <a:rPr lang="en-GB" dirty="0" smtClean="0"/>
              <a:t>needed and </a:t>
            </a:r>
            <a:r>
              <a:rPr lang="en-GB" dirty="0"/>
              <a:t>the best way to communicate it should be a priority.</a:t>
            </a:r>
          </a:p>
          <a:p>
            <a:pPr marL="0" indent="0">
              <a:buNone/>
            </a:pPr>
            <a:r>
              <a:rPr lang="en-GB" dirty="0"/>
              <a:t>  </a:t>
            </a:r>
          </a:p>
        </p:txBody>
      </p:sp>
      <p:sp>
        <p:nvSpPr>
          <p:cNvPr id="4" name="Slide Number Placeholder 3"/>
          <p:cNvSpPr>
            <a:spLocks noGrp="1"/>
          </p:cNvSpPr>
          <p:nvPr>
            <p:ph type="sldNum" sz="quarter" idx="10"/>
          </p:nvPr>
        </p:nvSpPr>
        <p:spPr/>
        <p:txBody>
          <a:bodyPr/>
          <a:lstStyle/>
          <a:p>
            <a:fld id="{B230FB2D-6228-4E21-8EA4-AF43349A18F4}" type="slidenum">
              <a:rPr lang="en-GB" smtClean="0"/>
              <a:pPr/>
              <a:t>10</a:t>
            </a:fld>
            <a:endParaRPr lang="en-GB" dirty="0"/>
          </a:p>
        </p:txBody>
      </p:sp>
    </p:spTree>
    <p:extLst>
      <p:ext uri="{BB962C8B-B14F-4D97-AF65-F5344CB8AC3E}">
        <p14:creationId xmlns:p14="http://schemas.microsoft.com/office/powerpoint/2010/main" val="426575718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 </a:t>
            </a:r>
            <a:endParaRPr lang="en-GB" dirty="0"/>
          </a:p>
        </p:txBody>
      </p:sp>
      <p:sp>
        <p:nvSpPr>
          <p:cNvPr id="3" name="Content Placeholder 2"/>
          <p:cNvSpPr>
            <a:spLocks noGrp="1"/>
          </p:cNvSpPr>
          <p:nvPr>
            <p:ph idx="1"/>
          </p:nvPr>
        </p:nvSpPr>
        <p:spPr/>
        <p:txBody>
          <a:bodyPr>
            <a:noAutofit/>
          </a:bodyPr>
          <a:lstStyle/>
          <a:p>
            <a:r>
              <a:rPr lang="en-GB" dirty="0" smtClean="0"/>
              <a:t>Children</a:t>
            </a:r>
            <a:r>
              <a:rPr lang="en-GB" dirty="0"/>
              <a:t>, their birth </a:t>
            </a:r>
            <a:r>
              <a:rPr lang="en-GB" dirty="0" smtClean="0"/>
              <a:t>parents, foster carers and prospective adopters </a:t>
            </a:r>
            <a:r>
              <a:rPr lang="en-GB" dirty="0"/>
              <a:t>need more </a:t>
            </a:r>
            <a:r>
              <a:rPr lang="en-GB" b="1" dirty="0"/>
              <a:t>information</a:t>
            </a:r>
            <a:r>
              <a:rPr lang="en-GB" dirty="0"/>
              <a:t> and </a:t>
            </a:r>
            <a:r>
              <a:rPr lang="en-GB" b="1" dirty="0"/>
              <a:t>involvemen</a:t>
            </a:r>
            <a:r>
              <a:rPr lang="en-GB" dirty="0"/>
              <a:t>t in the process of matching and </a:t>
            </a:r>
            <a:r>
              <a:rPr lang="en-GB" dirty="0" smtClean="0"/>
              <a:t>decision </a:t>
            </a:r>
            <a:r>
              <a:rPr lang="en-GB" dirty="0"/>
              <a:t>making.  </a:t>
            </a:r>
          </a:p>
          <a:p>
            <a:pPr marL="0" indent="0">
              <a:buNone/>
            </a:pPr>
            <a:r>
              <a:rPr lang="en-GB" dirty="0"/>
              <a:t> </a:t>
            </a:r>
          </a:p>
        </p:txBody>
      </p:sp>
      <p:sp>
        <p:nvSpPr>
          <p:cNvPr id="4" name="Slide Number Placeholder 3"/>
          <p:cNvSpPr>
            <a:spLocks noGrp="1"/>
          </p:cNvSpPr>
          <p:nvPr>
            <p:ph type="sldNum" sz="quarter" idx="10"/>
          </p:nvPr>
        </p:nvSpPr>
        <p:spPr/>
        <p:txBody>
          <a:bodyPr/>
          <a:lstStyle/>
          <a:p>
            <a:fld id="{B230FB2D-6228-4E21-8EA4-AF43349A18F4}" type="slidenum">
              <a:rPr lang="en-GB" smtClean="0"/>
              <a:pPr/>
              <a:t>11</a:t>
            </a:fld>
            <a:endParaRPr lang="en-GB" dirty="0"/>
          </a:p>
        </p:txBody>
      </p:sp>
    </p:spTree>
    <p:extLst>
      <p:ext uri="{BB962C8B-B14F-4D97-AF65-F5344CB8AC3E}">
        <p14:creationId xmlns:p14="http://schemas.microsoft.com/office/powerpoint/2010/main" val="4213904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a:t>
            </a:r>
            <a:endParaRPr lang="en-GB" dirty="0"/>
          </a:p>
        </p:txBody>
      </p:sp>
      <p:sp>
        <p:nvSpPr>
          <p:cNvPr id="3" name="Content Placeholder 2"/>
          <p:cNvSpPr>
            <a:spLocks noGrp="1"/>
          </p:cNvSpPr>
          <p:nvPr>
            <p:ph idx="1"/>
          </p:nvPr>
        </p:nvSpPr>
        <p:spPr/>
        <p:txBody>
          <a:bodyPr>
            <a:noAutofit/>
          </a:bodyPr>
          <a:lstStyle/>
          <a:p>
            <a:r>
              <a:rPr lang="en-GB" dirty="0" smtClean="0"/>
              <a:t>Does matching make a difference to </a:t>
            </a:r>
            <a:r>
              <a:rPr lang="en-GB" dirty="0" smtClean="0"/>
              <a:t>outcomes? </a:t>
            </a:r>
            <a:endParaRPr lang="en-GB" dirty="0" smtClean="0"/>
          </a:p>
          <a:p>
            <a:r>
              <a:rPr lang="en-GB" dirty="0" smtClean="0"/>
              <a:t>Limits to  data / difficult to design studies that could accurately measure this.</a:t>
            </a:r>
          </a:p>
          <a:p>
            <a:r>
              <a:rPr lang="en-GB" dirty="0" smtClean="0"/>
              <a:t>Variations in practice  across </a:t>
            </a:r>
            <a:r>
              <a:rPr lang="en-GB" dirty="0" smtClean="0"/>
              <a:t>LAs </a:t>
            </a:r>
            <a:r>
              <a:rPr lang="en-GB" dirty="0" smtClean="0"/>
              <a:t>and </a:t>
            </a:r>
            <a:r>
              <a:rPr lang="en-GB" dirty="0" smtClean="0"/>
              <a:t>types </a:t>
            </a:r>
            <a:r>
              <a:rPr lang="en-GB" dirty="0" smtClean="0"/>
              <a:t>of placement. </a:t>
            </a:r>
          </a:p>
          <a:p>
            <a:r>
              <a:rPr lang="en-GB" dirty="0" smtClean="0"/>
              <a:t>Current knowledge based on practice experience / opinion and studies of stability and disruption.</a:t>
            </a:r>
          </a:p>
          <a:p>
            <a:pPr marL="0" indent="0">
              <a:buNone/>
            </a:pPr>
            <a:r>
              <a:rPr lang="en-GB" sz="2000" dirty="0" smtClean="0"/>
              <a:t>(The </a:t>
            </a:r>
            <a:r>
              <a:rPr lang="en-GB" sz="2000" dirty="0"/>
              <a:t>Care </a:t>
            </a:r>
            <a:r>
              <a:rPr lang="en-GB" sz="2000" dirty="0" smtClean="0"/>
              <a:t>Inquiry 2013)</a:t>
            </a:r>
            <a:endParaRPr lang="en-GB" sz="2000" dirty="0"/>
          </a:p>
          <a:p>
            <a:pPr marL="0" indent="0">
              <a:buNone/>
            </a:pPr>
            <a:r>
              <a:rPr lang="en-GB" sz="2000" dirty="0" smtClean="0"/>
              <a:t> </a:t>
            </a:r>
            <a:endParaRPr lang="en-GB" sz="1400"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2</a:t>
            </a:fld>
            <a:endParaRPr lang="en-GB" dirty="0"/>
          </a:p>
        </p:txBody>
      </p:sp>
    </p:spTree>
    <p:extLst>
      <p:ext uri="{BB962C8B-B14F-4D97-AF65-F5344CB8AC3E}">
        <p14:creationId xmlns:p14="http://schemas.microsoft.com/office/powerpoint/2010/main" val="701176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a:t>
            </a:r>
            <a:endParaRPr lang="en-GB" dirty="0"/>
          </a:p>
        </p:txBody>
      </p:sp>
      <p:sp>
        <p:nvSpPr>
          <p:cNvPr id="3" name="Content Placeholder 2"/>
          <p:cNvSpPr>
            <a:spLocks noGrp="1"/>
          </p:cNvSpPr>
          <p:nvPr>
            <p:ph idx="1"/>
          </p:nvPr>
        </p:nvSpPr>
        <p:spPr/>
        <p:txBody>
          <a:bodyPr>
            <a:noAutofit/>
          </a:bodyPr>
          <a:lstStyle/>
          <a:p>
            <a:r>
              <a:rPr lang="en-GB" dirty="0" smtClean="0"/>
              <a:t>Weight  of opinion is that the relationships </a:t>
            </a:r>
            <a:r>
              <a:rPr lang="en-GB" dirty="0"/>
              <a:t>with people that care </a:t>
            </a:r>
            <a:r>
              <a:rPr lang="en-GB" dirty="0" smtClean="0"/>
              <a:t>about and care for them </a:t>
            </a:r>
            <a:r>
              <a:rPr lang="en-GB" dirty="0"/>
              <a:t>are considered to be the ‘</a:t>
            </a:r>
            <a:r>
              <a:rPr lang="en-GB" i="1" dirty="0"/>
              <a:t>golden thread’</a:t>
            </a:r>
            <a:r>
              <a:rPr lang="en-GB" dirty="0"/>
              <a:t> that runs through children </a:t>
            </a:r>
            <a:r>
              <a:rPr lang="en-GB" dirty="0" smtClean="0"/>
              <a:t>lives</a:t>
            </a:r>
            <a:endParaRPr lang="en-GB" sz="2000" dirty="0"/>
          </a:p>
          <a:p>
            <a:pPr lvl="0"/>
            <a:r>
              <a:rPr lang="en-GB" dirty="0" smtClean="0"/>
              <a:t> All plans we make for children should be seen through ‘the lens of the quality of the child’s relationships’ </a:t>
            </a:r>
          </a:p>
          <a:p>
            <a:pPr marL="0" lvl="0" indent="0">
              <a:buNone/>
            </a:pPr>
            <a:r>
              <a:rPr lang="en-GB" sz="2000" dirty="0" smtClean="0">
                <a:solidFill>
                  <a:srgbClr val="000000"/>
                </a:solidFill>
              </a:rPr>
              <a:t>(</a:t>
            </a:r>
            <a:r>
              <a:rPr lang="en-GB" sz="2000" dirty="0">
                <a:solidFill>
                  <a:srgbClr val="000000"/>
                </a:solidFill>
              </a:rPr>
              <a:t>The Care Inquiry 2013</a:t>
            </a:r>
            <a:r>
              <a:rPr lang="en-GB" sz="2000" dirty="0" smtClean="0">
                <a:solidFill>
                  <a:srgbClr val="000000"/>
                </a:solidFill>
              </a:rPr>
              <a:t>)</a:t>
            </a:r>
            <a:endParaRPr lang="en-GB" sz="2000" dirty="0">
              <a:solidFill>
                <a:srgbClr val="000000"/>
              </a:solidFill>
            </a:endParaRPr>
          </a:p>
        </p:txBody>
      </p:sp>
      <p:sp>
        <p:nvSpPr>
          <p:cNvPr id="4" name="Slide Number Placeholder 3"/>
          <p:cNvSpPr>
            <a:spLocks noGrp="1"/>
          </p:cNvSpPr>
          <p:nvPr>
            <p:ph type="sldNum" sz="quarter" idx="10"/>
          </p:nvPr>
        </p:nvSpPr>
        <p:spPr/>
        <p:txBody>
          <a:bodyPr/>
          <a:lstStyle/>
          <a:p>
            <a:fld id="{B230FB2D-6228-4E21-8EA4-AF43349A18F4}" type="slidenum">
              <a:rPr lang="en-GB" smtClean="0"/>
              <a:pPr/>
              <a:t>3</a:t>
            </a:fld>
            <a:endParaRPr lang="en-GB" dirty="0"/>
          </a:p>
        </p:txBody>
      </p:sp>
    </p:spTree>
    <p:extLst>
      <p:ext uri="{BB962C8B-B14F-4D97-AF65-F5344CB8AC3E}">
        <p14:creationId xmlns:p14="http://schemas.microsoft.com/office/powerpoint/2010/main" val="11038734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Catching the golden thread </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Children want </a:t>
            </a:r>
            <a:r>
              <a:rPr lang="en-GB" i="1" dirty="0"/>
              <a:t>‘stuff in </a:t>
            </a:r>
            <a:r>
              <a:rPr lang="en-GB" i="1" dirty="0" smtClean="0"/>
              <a:t>common’ </a:t>
            </a:r>
            <a:r>
              <a:rPr lang="en-GB" dirty="0"/>
              <a:t>with </a:t>
            </a:r>
            <a:r>
              <a:rPr lang="en-GB" dirty="0" smtClean="0"/>
              <a:t>carers </a:t>
            </a:r>
            <a:r>
              <a:rPr lang="en-GB" dirty="0"/>
              <a:t>and </a:t>
            </a:r>
            <a:r>
              <a:rPr lang="en-GB" dirty="0" smtClean="0"/>
              <a:t>prospective adopters </a:t>
            </a:r>
            <a:r>
              <a:rPr lang="en-GB" dirty="0"/>
              <a:t>who will love and accept them as their own. High value is placed on positive attitudes of </a:t>
            </a:r>
            <a:r>
              <a:rPr lang="en-GB" dirty="0" smtClean="0"/>
              <a:t>openness, </a:t>
            </a:r>
            <a:r>
              <a:rPr lang="en-GB" dirty="0"/>
              <a:t>honesty   and trust. </a:t>
            </a:r>
          </a:p>
          <a:p>
            <a:r>
              <a:rPr lang="en-GB" dirty="0" smtClean="0"/>
              <a:t>Matching carer capacity / </a:t>
            </a:r>
            <a:r>
              <a:rPr lang="en-GB" dirty="0"/>
              <a:t>strengths  to </a:t>
            </a:r>
            <a:r>
              <a:rPr lang="en-GB" dirty="0" smtClean="0"/>
              <a:t>the needs of the child. </a:t>
            </a:r>
          </a:p>
          <a:p>
            <a:r>
              <a:rPr lang="en-GB" dirty="0" smtClean="0"/>
              <a:t>Quality of relationship is the most important factor.</a:t>
            </a:r>
          </a:p>
          <a:p>
            <a:r>
              <a:rPr lang="en-GB" dirty="0" smtClean="0"/>
              <a:t>Personal chemistry / </a:t>
            </a:r>
            <a:r>
              <a:rPr lang="en-GB" dirty="0"/>
              <a:t>good fit </a:t>
            </a:r>
            <a:r>
              <a:rPr lang="en-GB" dirty="0" smtClean="0"/>
              <a:t>is </a:t>
            </a:r>
            <a:r>
              <a:rPr lang="en-GB" dirty="0"/>
              <a:t>a predictor of a successful </a:t>
            </a:r>
            <a:r>
              <a:rPr lang="en-GB" dirty="0" smtClean="0"/>
              <a:t>placement.</a:t>
            </a:r>
          </a:p>
          <a:p>
            <a:r>
              <a:rPr lang="en-GB" dirty="0" smtClean="0"/>
              <a:t>How </a:t>
            </a:r>
            <a:r>
              <a:rPr lang="en-GB" dirty="0"/>
              <a:t>can you </a:t>
            </a:r>
            <a:r>
              <a:rPr lang="en-GB" dirty="0" smtClean="0"/>
              <a:t>assess </a:t>
            </a:r>
            <a:r>
              <a:rPr lang="en-GB" dirty="0"/>
              <a:t>this</a:t>
            </a:r>
            <a:r>
              <a:rPr lang="en-GB" dirty="0" smtClean="0"/>
              <a:t>? </a:t>
            </a:r>
          </a:p>
          <a:p>
            <a:pPr marL="0" indent="0">
              <a:buNone/>
            </a:pPr>
            <a:endParaRPr lang="en-GB"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4</a:t>
            </a:fld>
            <a:endParaRPr lang="en-GB" dirty="0"/>
          </a:p>
        </p:txBody>
      </p:sp>
    </p:spTree>
    <p:extLst>
      <p:ext uri="{BB962C8B-B14F-4D97-AF65-F5344CB8AC3E}">
        <p14:creationId xmlns:p14="http://schemas.microsoft.com/office/powerpoint/2010/main" val="2377643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Involvement </a:t>
            </a:r>
            <a:endParaRPr lang="en-GB" dirty="0"/>
          </a:p>
        </p:txBody>
      </p:sp>
      <p:sp>
        <p:nvSpPr>
          <p:cNvPr id="3" name="Content Placeholder 2"/>
          <p:cNvSpPr>
            <a:spLocks noGrp="1"/>
          </p:cNvSpPr>
          <p:nvPr>
            <p:ph idx="1"/>
          </p:nvPr>
        </p:nvSpPr>
        <p:spPr/>
        <p:txBody>
          <a:bodyPr>
            <a:normAutofit lnSpcReduction="10000"/>
          </a:bodyPr>
          <a:lstStyle/>
          <a:p>
            <a:pPr lvl="0"/>
            <a:r>
              <a:rPr lang="en-GB" dirty="0" smtClean="0"/>
              <a:t>Children should  try out a placement before they move there and even in an emergency have information about the family </a:t>
            </a:r>
            <a:r>
              <a:rPr lang="en-GB" sz="2000" dirty="0">
                <a:solidFill>
                  <a:srgbClr val="000000"/>
                </a:solidFill>
              </a:rPr>
              <a:t>(The Care Inquiry 2013)</a:t>
            </a:r>
          </a:p>
          <a:p>
            <a:r>
              <a:rPr lang="en-GB" dirty="0" smtClean="0"/>
              <a:t>Children’s </a:t>
            </a:r>
            <a:r>
              <a:rPr lang="en-GB" dirty="0" smtClean="0"/>
              <a:t>views about where and with whom they live should be taken into consideration. </a:t>
            </a:r>
          </a:p>
          <a:p>
            <a:r>
              <a:rPr lang="en-GB" dirty="0" smtClean="0"/>
              <a:t>Birth parents (in most cases) </a:t>
            </a:r>
            <a:r>
              <a:rPr lang="en-GB" dirty="0" smtClean="0"/>
              <a:t>foster </a:t>
            </a:r>
            <a:r>
              <a:rPr lang="en-GB" dirty="0" smtClean="0"/>
              <a:t>carers </a:t>
            </a:r>
            <a:r>
              <a:rPr lang="en-GB" dirty="0" smtClean="0"/>
              <a:t>and prospective adopters should </a:t>
            </a:r>
            <a:r>
              <a:rPr lang="en-GB" dirty="0" smtClean="0"/>
              <a:t>be involved in the matching process. </a:t>
            </a:r>
          </a:p>
          <a:p>
            <a:r>
              <a:rPr lang="en-GB" dirty="0" smtClean="0"/>
              <a:t>How can we improve involvement for these three groups ?</a:t>
            </a:r>
            <a:endParaRPr lang="en-GB"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5</a:t>
            </a:fld>
            <a:endParaRPr lang="en-GB" dirty="0"/>
          </a:p>
        </p:txBody>
      </p:sp>
    </p:spTree>
    <p:extLst>
      <p:ext uri="{BB962C8B-B14F-4D97-AF65-F5344CB8AC3E}">
        <p14:creationId xmlns:p14="http://schemas.microsoft.com/office/powerpoint/2010/main" val="3107080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80728"/>
            <a:ext cx="8496944" cy="1066800"/>
          </a:xfrm>
        </p:spPr>
        <p:txBody>
          <a:bodyPr>
            <a:normAutofit/>
          </a:bodyPr>
          <a:lstStyle/>
          <a:p>
            <a:r>
              <a:rPr lang="en-GB" dirty="0" smtClean="0"/>
              <a:t>Information Sharing / Working Together ?</a:t>
            </a:r>
            <a:endParaRPr lang="en-GB" dirty="0"/>
          </a:p>
        </p:txBody>
      </p:sp>
      <p:sp>
        <p:nvSpPr>
          <p:cNvPr id="3" name="Content Placeholder 2"/>
          <p:cNvSpPr>
            <a:spLocks noGrp="1"/>
          </p:cNvSpPr>
          <p:nvPr>
            <p:ph idx="1"/>
          </p:nvPr>
        </p:nvSpPr>
        <p:spPr/>
        <p:txBody>
          <a:bodyPr>
            <a:noAutofit/>
          </a:bodyPr>
          <a:lstStyle/>
          <a:p>
            <a:r>
              <a:rPr lang="en-GB" sz="2000" dirty="0" smtClean="0"/>
              <a:t>Lack of information is a </a:t>
            </a:r>
            <a:r>
              <a:rPr lang="en-GB" sz="2000" dirty="0" smtClean="0"/>
              <a:t>pervasive theme </a:t>
            </a:r>
            <a:r>
              <a:rPr lang="en-GB" sz="2000" dirty="0" smtClean="0"/>
              <a:t>for </a:t>
            </a:r>
            <a:r>
              <a:rPr lang="en-GB" sz="2000" dirty="0" smtClean="0"/>
              <a:t>children, </a:t>
            </a:r>
            <a:r>
              <a:rPr lang="en-GB" sz="2000" dirty="0" smtClean="0"/>
              <a:t>social workers, foster carers and birth </a:t>
            </a:r>
            <a:r>
              <a:rPr lang="en-GB" sz="2000" dirty="0" smtClean="0"/>
              <a:t>parents and prospective adopters.</a:t>
            </a:r>
            <a:endParaRPr lang="en-GB" sz="2000" dirty="0" smtClean="0"/>
          </a:p>
          <a:p>
            <a:r>
              <a:rPr lang="en-GB" sz="2000" dirty="0" smtClean="0"/>
              <a:t>Impact: </a:t>
            </a:r>
          </a:p>
          <a:p>
            <a:pPr lvl="1"/>
            <a:r>
              <a:rPr lang="en-GB" sz="1600" dirty="0" smtClean="0"/>
              <a:t>Children  = higher anxiety levels </a:t>
            </a:r>
          </a:p>
          <a:p>
            <a:pPr lvl="1"/>
            <a:r>
              <a:rPr lang="en-GB" sz="1600" dirty="0" smtClean="0"/>
              <a:t>Social Workers  =  impedes matching</a:t>
            </a:r>
          </a:p>
          <a:p>
            <a:pPr lvl="1"/>
            <a:r>
              <a:rPr lang="en-GB" sz="1600" dirty="0"/>
              <a:t>Foster Carers  = unprepared for challenges/so placement is </a:t>
            </a:r>
            <a:r>
              <a:rPr lang="en-GB" sz="1600" dirty="0" smtClean="0"/>
              <a:t>vulnerable </a:t>
            </a:r>
            <a:endParaRPr lang="en-GB" sz="1600" dirty="0"/>
          </a:p>
          <a:p>
            <a:pPr lvl="1"/>
            <a:r>
              <a:rPr lang="en-GB" sz="1600" dirty="0"/>
              <a:t>Birth parents  = </a:t>
            </a:r>
            <a:r>
              <a:rPr lang="en-GB" sz="1600" dirty="0" smtClean="0"/>
              <a:t>alienation</a:t>
            </a:r>
            <a:endParaRPr lang="en-GB" sz="1600" dirty="0"/>
          </a:p>
          <a:p>
            <a:r>
              <a:rPr lang="en-GB" sz="2000" dirty="0" smtClean="0"/>
              <a:t>A better understanding of others’ perspectives might help us to identify the information they need.</a:t>
            </a:r>
          </a:p>
          <a:p>
            <a:r>
              <a:rPr lang="en-GB" sz="2000" dirty="0" smtClean="0"/>
              <a:t>What improvements can we make?</a:t>
            </a:r>
          </a:p>
        </p:txBody>
      </p:sp>
      <p:sp>
        <p:nvSpPr>
          <p:cNvPr id="4" name="Slide Number Placeholder 3"/>
          <p:cNvSpPr>
            <a:spLocks noGrp="1"/>
          </p:cNvSpPr>
          <p:nvPr>
            <p:ph type="sldNum" sz="quarter" idx="10"/>
          </p:nvPr>
        </p:nvSpPr>
        <p:spPr/>
        <p:txBody>
          <a:bodyPr/>
          <a:lstStyle/>
          <a:p>
            <a:fld id="{B230FB2D-6228-4E21-8EA4-AF43349A18F4}" type="slidenum">
              <a:rPr lang="en-GB" smtClean="0"/>
              <a:pPr/>
              <a:t>6</a:t>
            </a:fld>
            <a:endParaRPr lang="en-GB" dirty="0"/>
          </a:p>
        </p:txBody>
      </p:sp>
    </p:spTree>
    <p:extLst>
      <p:ext uri="{BB962C8B-B14F-4D97-AF65-F5344CB8AC3E}">
        <p14:creationId xmlns:p14="http://schemas.microsoft.com/office/powerpoint/2010/main" val="1879021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potential challenges </a:t>
            </a:r>
            <a:endParaRPr lang="en-GB" dirty="0"/>
          </a:p>
        </p:txBody>
      </p:sp>
      <p:sp>
        <p:nvSpPr>
          <p:cNvPr id="3" name="Content Placeholder 2"/>
          <p:cNvSpPr>
            <a:spLocks noGrp="1"/>
          </p:cNvSpPr>
          <p:nvPr>
            <p:ph idx="1"/>
          </p:nvPr>
        </p:nvSpPr>
        <p:spPr/>
        <p:txBody>
          <a:bodyPr>
            <a:normAutofit lnSpcReduction="10000"/>
          </a:bodyPr>
          <a:lstStyle/>
          <a:p>
            <a:r>
              <a:rPr lang="en-GB" dirty="0" smtClean="0"/>
              <a:t>Economics - is cost a criteria for matching? </a:t>
            </a:r>
          </a:p>
          <a:p>
            <a:r>
              <a:rPr lang="en-GB" dirty="0" smtClean="0"/>
              <a:t>Delays / waiting for a better match / when is it good enough, can we fill the gaps? </a:t>
            </a:r>
          </a:p>
          <a:p>
            <a:r>
              <a:rPr lang="en-GB" dirty="0" smtClean="0"/>
              <a:t>Limited choice for special needs / siblings etc.</a:t>
            </a:r>
          </a:p>
          <a:p>
            <a:r>
              <a:rPr lang="en-GB" dirty="0" smtClean="0"/>
              <a:t>Weighting criteria such as ethnicity.</a:t>
            </a:r>
          </a:p>
          <a:p>
            <a:r>
              <a:rPr lang="en-GB" dirty="0" smtClean="0"/>
              <a:t>Lack of face to face contact to build professional relationships. </a:t>
            </a:r>
          </a:p>
          <a:p>
            <a:r>
              <a:rPr lang="en-GB" dirty="0" smtClean="0"/>
              <a:t>Time for social workers to build relationships with children.     </a:t>
            </a:r>
            <a:endParaRPr lang="en-GB"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7</a:t>
            </a:fld>
            <a:endParaRPr lang="en-GB" dirty="0"/>
          </a:p>
        </p:txBody>
      </p:sp>
    </p:spTree>
    <p:extLst>
      <p:ext uri="{BB962C8B-B14F-4D97-AF65-F5344CB8AC3E}">
        <p14:creationId xmlns:p14="http://schemas.microsoft.com/office/powerpoint/2010/main" val="14990072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 </a:t>
            </a:r>
            <a:endParaRPr lang="en-GB" dirty="0"/>
          </a:p>
        </p:txBody>
      </p:sp>
      <p:sp>
        <p:nvSpPr>
          <p:cNvPr id="3" name="Content Placeholder 2"/>
          <p:cNvSpPr>
            <a:spLocks noGrp="1"/>
          </p:cNvSpPr>
          <p:nvPr>
            <p:ph idx="1"/>
          </p:nvPr>
        </p:nvSpPr>
        <p:spPr/>
        <p:txBody>
          <a:bodyPr>
            <a:normAutofit fontScale="25000" lnSpcReduction="20000"/>
          </a:bodyPr>
          <a:lstStyle/>
          <a:p>
            <a:r>
              <a:rPr lang="en-GB" sz="9600" dirty="0" smtClean="0"/>
              <a:t>Relationships </a:t>
            </a:r>
            <a:r>
              <a:rPr lang="en-GB" sz="9600" dirty="0"/>
              <a:t>with people who care for and about children are the </a:t>
            </a:r>
            <a:r>
              <a:rPr lang="en-GB" sz="9600" i="1" dirty="0"/>
              <a:t>golden thread </a:t>
            </a:r>
            <a:r>
              <a:rPr lang="en-GB" sz="9600" dirty="0"/>
              <a:t>in children’s </a:t>
            </a:r>
            <a:r>
              <a:rPr lang="en-GB" sz="9600" dirty="0" smtClean="0"/>
              <a:t>lives.</a:t>
            </a:r>
          </a:p>
          <a:p>
            <a:r>
              <a:rPr lang="en-GB" sz="9600" dirty="0"/>
              <a:t>T</a:t>
            </a:r>
            <a:r>
              <a:rPr lang="en-GB" sz="9600" dirty="0" smtClean="0"/>
              <a:t>he </a:t>
            </a:r>
            <a:r>
              <a:rPr lang="en-GB" sz="9600" dirty="0"/>
              <a:t>quality of a child’s relationships is the lens through which we should view what we do and plan to </a:t>
            </a:r>
            <a:r>
              <a:rPr lang="en-GB" sz="9600" dirty="0" smtClean="0"/>
              <a:t>do.</a:t>
            </a:r>
            <a:endParaRPr lang="en-GB" sz="9600" dirty="0"/>
          </a:p>
          <a:p>
            <a:r>
              <a:rPr lang="en-GB" sz="9600" dirty="0" smtClean="0"/>
              <a:t>Children </a:t>
            </a:r>
            <a:r>
              <a:rPr lang="en-GB" sz="9600" dirty="0"/>
              <a:t>and young people should be fully involved in decisions about </a:t>
            </a:r>
            <a:r>
              <a:rPr lang="en-GB" sz="9600" dirty="0" smtClean="0"/>
              <a:t>where </a:t>
            </a:r>
            <a:r>
              <a:rPr lang="en-GB" sz="9600" dirty="0"/>
              <a:t>and with whom, they </a:t>
            </a:r>
            <a:r>
              <a:rPr lang="en-GB" sz="9600" dirty="0" smtClean="0"/>
              <a:t>live.</a:t>
            </a:r>
          </a:p>
          <a:p>
            <a:r>
              <a:rPr lang="en-GB" sz="9600" dirty="0"/>
              <a:t>T</a:t>
            </a:r>
            <a:r>
              <a:rPr lang="en-GB" sz="9600" dirty="0" smtClean="0"/>
              <a:t>heir </a:t>
            </a:r>
            <a:r>
              <a:rPr lang="en-GB" sz="9600" dirty="0"/>
              <a:t>views must be taken into </a:t>
            </a:r>
            <a:r>
              <a:rPr lang="en-GB" sz="9600" dirty="0" smtClean="0"/>
              <a:t>account. </a:t>
            </a:r>
            <a:r>
              <a:rPr lang="en-GB" sz="9600" dirty="0"/>
              <a:t>This involves active listening.</a:t>
            </a:r>
          </a:p>
          <a:p>
            <a:pPr marL="0" indent="0">
              <a:buNone/>
            </a:pPr>
            <a:r>
              <a:rPr lang="en-GB" sz="6400" dirty="0"/>
              <a:t> </a:t>
            </a:r>
          </a:p>
        </p:txBody>
      </p:sp>
      <p:sp>
        <p:nvSpPr>
          <p:cNvPr id="4" name="Slide Number Placeholder 3"/>
          <p:cNvSpPr>
            <a:spLocks noGrp="1"/>
          </p:cNvSpPr>
          <p:nvPr>
            <p:ph type="sldNum" sz="quarter" idx="10"/>
          </p:nvPr>
        </p:nvSpPr>
        <p:spPr/>
        <p:txBody>
          <a:bodyPr/>
          <a:lstStyle/>
          <a:p>
            <a:fld id="{B230FB2D-6228-4E21-8EA4-AF43349A18F4}" type="slidenum">
              <a:rPr lang="en-GB" smtClean="0"/>
              <a:pPr/>
              <a:t>8</a:t>
            </a:fld>
            <a:endParaRPr lang="en-GB" dirty="0"/>
          </a:p>
        </p:txBody>
      </p:sp>
    </p:spTree>
    <p:extLst>
      <p:ext uri="{BB962C8B-B14F-4D97-AF65-F5344CB8AC3E}">
        <p14:creationId xmlns:p14="http://schemas.microsoft.com/office/powerpoint/2010/main" val="3877221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 </a:t>
            </a:r>
            <a:endParaRPr lang="en-GB" dirty="0"/>
          </a:p>
        </p:txBody>
      </p:sp>
      <p:sp>
        <p:nvSpPr>
          <p:cNvPr id="3" name="Content Placeholder 2"/>
          <p:cNvSpPr>
            <a:spLocks noGrp="1"/>
          </p:cNvSpPr>
          <p:nvPr>
            <p:ph idx="1"/>
          </p:nvPr>
        </p:nvSpPr>
        <p:spPr/>
        <p:txBody>
          <a:bodyPr>
            <a:normAutofit fontScale="32500" lnSpcReduction="20000"/>
          </a:bodyPr>
          <a:lstStyle/>
          <a:p>
            <a:r>
              <a:rPr lang="en-GB" sz="8000" dirty="0" smtClean="0"/>
              <a:t>Other </a:t>
            </a:r>
            <a:r>
              <a:rPr lang="en-GB" sz="8000" dirty="0"/>
              <a:t>than when they move in an emergency, children and young people should visit or try out a placement before a final decision is made.</a:t>
            </a:r>
          </a:p>
          <a:p>
            <a:r>
              <a:rPr lang="en-GB" sz="8000" dirty="0" smtClean="0"/>
              <a:t>Matching </a:t>
            </a:r>
            <a:r>
              <a:rPr lang="en-GB" sz="8000" dirty="0"/>
              <a:t>should be viewed as a process to be worked at together </a:t>
            </a:r>
            <a:r>
              <a:rPr lang="en-GB" sz="8000" dirty="0" smtClean="0"/>
              <a:t>rather </a:t>
            </a:r>
            <a:r>
              <a:rPr lang="en-GB" sz="8000" dirty="0"/>
              <a:t>than an event. </a:t>
            </a:r>
            <a:endParaRPr lang="en-GB" sz="8000" dirty="0" smtClean="0"/>
          </a:p>
          <a:p>
            <a:r>
              <a:rPr lang="en-GB" sz="8000" dirty="0" smtClean="0"/>
              <a:t>Support </a:t>
            </a:r>
            <a:r>
              <a:rPr lang="en-GB" sz="8000" dirty="0"/>
              <a:t>plans should be a key part of the process.</a:t>
            </a:r>
          </a:p>
          <a:p>
            <a:pPr marL="0" indent="0">
              <a:buNone/>
            </a:pPr>
            <a:r>
              <a:rPr lang="en-GB" sz="6400" dirty="0"/>
              <a:t> </a:t>
            </a:r>
          </a:p>
          <a:p>
            <a:pPr marL="0" indent="0">
              <a:buNone/>
            </a:pPr>
            <a:r>
              <a:rPr lang="en-GB" sz="6400" dirty="0"/>
              <a:t> </a:t>
            </a:r>
          </a:p>
        </p:txBody>
      </p:sp>
      <p:sp>
        <p:nvSpPr>
          <p:cNvPr id="4" name="Slide Number Placeholder 3"/>
          <p:cNvSpPr>
            <a:spLocks noGrp="1"/>
          </p:cNvSpPr>
          <p:nvPr>
            <p:ph type="sldNum" sz="quarter" idx="10"/>
          </p:nvPr>
        </p:nvSpPr>
        <p:spPr/>
        <p:txBody>
          <a:bodyPr/>
          <a:lstStyle/>
          <a:p>
            <a:fld id="{B230FB2D-6228-4E21-8EA4-AF43349A18F4}" type="slidenum">
              <a:rPr lang="en-GB" smtClean="0"/>
              <a:pPr/>
              <a:t>9</a:t>
            </a:fld>
            <a:endParaRPr lang="en-GB" dirty="0"/>
          </a:p>
        </p:txBody>
      </p:sp>
    </p:spTree>
    <p:extLst>
      <p:ext uri="{BB962C8B-B14F-4D97-AF65-F5344CB8AC3E}">
        <p14:creationId xmlns:p14="http://schemas.microsoft.com/office/powerpoint/2010/main" val="2013624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ain the Trainer Day 2 Slides JH V1 14.01.14">
  <a:themeElements>
    <a:clrScheme name="Custom 1">
      <a:dk1>
        <a:srgbClr val="000000"/>
      </a:dk1>
      <a:lt1>
        <a:srgbClr val="FFFFFF"/>
      </a:lt1>
      <a:dk2>
        <a:srgbClr val="000000"/>
      </a:dk2>
      <a:lt2>
        <a:srgbClr val="104F75"/>
      </a:lt2>
      <a:accent1>
        <a:srgbClr val="104F75"/>
      </a:accent1>
      <a:accent2>
        <a:srgbClr val="808080"/>
      </a:accent2>
      <a:accent3>
        <a:srgbClr val="FFFFFF"/>
      </a:accent3>
      <a:accent4>
        <a:srgbClr val="000000"/>
      </a:accent4>
      <a:accent5>
        <a:srgbClr val="DCDCDC"/>
      </a:accent5>
      <a:accent6>
        <a:srgbClr val="737373"/>
      </a:accent6>
      <a:hlink>
        <a:srgbClr val="104F75"/>
      </a:hlink>
      <a:folHlink>
        <a:srgbClr val="104F75"/>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RiP Powerpoint">
  <a:themeElements>
    <a:clrScheme name="Custom 8">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834</TotalTime>
  <Words>2122</Words>
  <Application>Microsoft Office PowerPoint</Application>
  <PresentationFormat>On-screen Show (4:3)</PresentationFormat>
  <Paragraphs>129</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Train the Trainer Day 2 Slides JH V1 14.01.14</vt:lpstr>
      <vt:lpstr>3_RiP Powerpoint</vt:lpstr>
      <vt:lpstr>Matching </vt:lpstr>
      <vt:lpstr>Research </vt:lpstr>
      <vt:lpstr>Research </vt:lpstr>
      <vt:lpstr>Catching the golden thread </vt:lpstr>
      <vt:lpstr>Involvement </vt:lpstr>
      <vt:lpstr>Information Sharing / Working Together ?</vt:lpstr>
      <vt:lpstr>Other potential challenges </vt:lpstr>
      <vt:lpstr>Key messages </vt:lpstr>
      <vt:lpstr>Key messages </vt:lpstr>
      <vt:lpstr>Key messages </vt:lpstr>
      <vt:lpstr>Key messages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Matching</dc:title>
  <dc:creator>Esme's Account</dc:creator>
  <cp:lastModifiedBy>Susannah Bowyer</cp:lastModifiedBy>
  <cp:revision>23</cp:revision>
  <dcterms:created xsi:type="dcterms:W3CDTF">2014-01-28T18:15:02Z</dcterms:created>
  <dcterms:modified xsi:type="dcterms:W3CDTF">2014-04-22T14:41:08Z</dcterms:modified>
</cp:coreProperties>
</file>