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10"/>
  </p:notesMasterIdLst>
  <p:handoutMasterIdLst>
    <p:handoutMasterId r:id="rId11"/>
  </p:handoutMasterIdLst>
  <p:sldIdLst>
    <p:sldId id="296" r:id="rId3"/>
    <p:sldId id="267" r:id="rId4"/>
    <p:sldId id="300" r:id="rId5"/>
    <p:sldId id="301" r:id="rId6"/>
    <p:sldId id="303" r:id="rId7"/>
    <p:sldId id="304" r:id="rId8"/>
    <p:sldId id="305" r:id="rId9"/>
  </p:sldIdLst>
  <p:sldSz cx="9144000" cy="6858000" type="screen4x3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z Holmes" initials="DH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00" autoAdjust="0"/>
  </p:normalViewPr>
  <p:slideViewPr>
    <p:cSldViewPr>
      <p:cViewPr>
        <p:scale>
          <a:sx n="84" d="100"/>
          <a:sy n="84" d="100"/>
        </p:scale>
        <p:origin x="-1157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94"/>
    </p:cViewPr>
  </p:sorterViewPr>
  <p:notesViewPr>
    <p:cSldViewPr>
      <p:cViewPr varScale="1">
        <p:scale>
          <a:sx n="61" d="100"/>
          <a:sy n="61" d="100"/>
        </p:scale>
        <p:origin x="-2971" y="-8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215533" y="9581802"/>
            <a:ext cx="601894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69D2F86B-77F4-4D98-9A56-25D939474566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0" y="217161"/>
            <a:ext cx="1209820" cy="59110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222570" y="9581802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200" dirty="0" smtClean="0"/>
              <a:t>http://fosteringandadoption.rip.org.uk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47946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36750" y="763588"/>
            <a:ext cx="3286125" cy="2463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3424781"/>
            <a:ext cx="5681980" cy="6042236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21106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>
                <a:solidFill>
                  <a:srgbClr val="104F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952A9C-C99F-4911-90D3-62E5549F7F1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005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2A9C-C99F-4911-90D3-62E5549F7F1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114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2A9C-C99F-4911-90D3-62E5549F7F1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02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3" y="804252"/>
            <a:ext cx="7970157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21" y="2048376"/>
            <a:ext cx="7970400" cy="4111614"/>
          </a:xfrm>
        </p:spPr>
        <p:txBody>
          <a:bodyPr/>
          <a:lstStyle>
            <a:lvl1pPr>
              <a:spcAft>
                <a:spcPts val="600"/>
              </a:spcAft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274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31" y="786063"/>
            <a:ext cx="7995080" cy="96252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295" y="1967664"/>
            <a:ext cx="3924300" cy="4309501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391870" y="1967664"/>
            <a:ext cx="3924300" cy="4309501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57778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28" y="805955"/>
            <a:ext cx="7993139" cy="106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184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2879" y="3630720"/>
            <a:ext cx="4446687" cy="151831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40937" y="1944000"/>
            <a:ext cx="4445363" cy="1545960"/>
          </a:xfrm>
        </p:spPr>
        <p:txBody>
          <a:bodyPr/>
          <a:lstStyle>
            <a:lvl1pPr>
              <a:defRPr lang="en-GB" sz="3200" b="1" dirty="0">
                <a:solidFill>
                  <a:srgbClr val="104F7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563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F32B-BCF1-4D25-98B3-FDF46D7C15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33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7970157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21" y="2048376"/>
            <a:ext cx="7970400" cy="4111614"/>
          </a:xfrm>
        </p:spPr>
        <p:txBody>
          <a:bodyPr/>
          <a:lstStyle>
            <a:lvl1pPr>
              <a:spcAft>
                <a:spcPts val="600"/>
              </a:spcAft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505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7923072" cy="96252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19" y="1967664"/>
            <a:ext cx="3845075" cy="4309501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211960" y="1988840"/>
            <a:ext cx="3924300" cy="4309501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6322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7921131" cy="106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242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2399" y="3204000"/>
            <a:ext cx="4446687" cy="151831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10457" y="1944000"/>
            <a:ext cx="7467600" cy="1066800"/>
          </a:xfrm>
        </p:spPr>
        <p:txBody>
          <a:bodyPr/>
          <a:lstStyle>
            <a:lvl1pPr>
              <a:defRPr lang="en-GB" sz="3200" b="1" dirty="0">
                <a:solidFill>
                  <a:srgbClr val="104F7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984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w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18516" y="1226904"/>
            <a:ext cx="764147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6671" y="2461260"/>
            <a:ext cx="7639050" cy="291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104F7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" y="97536"/>
            <a:ext cx="1792224" cy="1394965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633527" y="1600931"/>
            <a:ext cx="1916113" cy="3828645"/>
            <a:chOff x="6633527" y="1600931"/>
            <a:chExt cx="1916113" cy="3828645"/>
          </a:xfrm>
        </p:grpSpPr>
        <p:pic>
          <p:nvPicPr>
            <p:cNvPr id="6" name="Picture 5" descr="RiP_core"/>
            <p:cNvPicPr/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10" t="28821" r="18518" b="31004"/>
            <a:stretch>
              <a:fillRect/>
            </a:stretch>
          </p:blipFill>
          <p:spPr bwMode="auto">
            <a:xfrm>
              <a:off x="6633527" y="1600931"/>
              <a:ext cx="1916113" cy="81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655" y="2897792"/>
              <a:ext cx="957072" cy="11405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655" y="4420549"/>
              <a:ext cx="1366838" cy="10090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897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0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GB" sz="3200" b="1" dirty="0">
          <a:solidFill>
            <a:srgbClr val="104F75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600"/>
        </a:spcAft>
        <a:buClr>
          <a:srgbClr val="104F75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04F75"/>
        </a:buClr>
        <a:buSzPct val="60000"/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0000"/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2994" y="1268760"/>
            <a:ext cx="827145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6670" y="2348880"/>
            <a:ext cx="8287777" cy="398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104F7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4" y="155449"/>
            <a:ext cx="1541526" cy="696906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6516216" y="-1"/>
            <a:ext cx="2483914" cy="1124745"/>
            <a:chOff x="5652120" y="-1"/>
            <a:chExt cx="3348010" cy="1363637"/>
          </a:xfrm>
        </p:grpSpPr>
        <p:pic>
          <p:nvPicPr>
            <p:cNvPr id="10" name="Picture 9" descr="RiP_core"/>
            <p:cNvPicPr/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10" t="28821" r="18518" b="31004"/>
            <a:stretch>
              <a:fillRect/>
            </a:stretch>
          </p:blipFill>
          <p:spPr bwMode="auto">
            <a:xfrm>
              <a:off x="5652120" y="288524"/>
              <a:ext cx="1916113" cy="7865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Content Placeholder 4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360" y="-1"/>
              <a:ext cx="1187770" cy="13636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849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GB" sz="3200" b="1" dirty="0">
          <a:solidFill>
            <a:srgbClr val="104F75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600"/>
        </a:spcAft>
        <a:buClr>
          <a:srgbClr val="104F75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04F75"/>
        </a:buClr>
        <a:buSzPct val="60000"/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0000"/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Analysing and using information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B230FB2D-6228-4E21-8EA4-AF43349A18F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14946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identify how analysis should inform decision making in:</a:t>
            </a:r>
          </a:p>
          <a:p>
            <a:pPr lvl="1"/>
            <a:r>
              <a:rPr lang="en-GB" dirty="0" smtClean="0"/>
              <a:t>Care proceedings </a:t>
            </a:r>
          </a:p>
          <a:p>
            <a:pPr lvl="1"/>
            <a:r>
              <a:rPr lang="en-GB" dirty="0" smtClean="0"/>
              <a:t>Matching </a:t>
            </a:r>
          </a:p>
          <a:p>
            <a:pPr lvl="1"/>
            <a:r>
              <a:rPr lang="en-GB" dirty="0" smtClean="0"/>
              <a:t>LAC reviews</a:t>
            </a:r>
          </a:p>
          <a:p>
            <a:pPr lvl="1"/>
            <a:r>
              <a:rPr lang="en-GB" dirty="0" smtClean="0"/>
              <a:t>Reunification </a:t>
            </a:r>
          </a:p>
          <a:p>
            <a:pPr lvl="1"/>
            <a:r>
              <a:rPr lang="en-GB" dirty="0" smtClean="0"/>
              <a:t>Contact 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24165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Care proceedings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Weak assessments are associated with a lack of information and/or insufficient analysis </a:t>
            </a:r>
          </a:p>
          <a:p>
            <a:r>
              <a:rPr lang="en-GB" dirty="0" smtClean="0"/>
              <a:t>The Anchor principles </a:t>
            </a:r>
            <a:r>
              <a:rPr lang="en-GB" sz="1800" dirty="0" smtClean="0"/>
              <a:t>(Brown, Moore and Turney 2012) </a:t>
            </a:r>
            <a:r>
              <a:rPr lang="en-GB" dirty="0" smtClean="0"/>
              <a:t>set out a five-question framework to support analytical assessments </a:t>
            </a:r>
          </a:p>
          <a:p>
            <a:pPr lvl="1"/>
            <a:r>
              <a:rPr lang="en-GB" dirty="0" smtClean="0"/>
              <a:t>What is the purpose of the assessment?</a:t>
            </a:r>
          </a:p>
          <a:p>
            <a:pPr lvl="1"/>
            <a:r>
              <a:rPr lang="en-GB" dirty="0" smtClean="0"/>
              <a:t>What is the story?</a:t>
            </a:r>
          </a:p>
          <a:p>
            <a:pPr lvl="1"/>
            <a:r>
              <a:rPr lang="en-GB" dirty="0" smtClean="0"/>
              <a:t>What does the story mean?</a:t>
            </a:r>
          </a:p>
          <a:p>
            <a:pPr lvl="1"/>
            <a:r>
              <a:rPr lang="en-GB" dirty="0" smtClean="0"/>
              <a:t>What needs to happen?</a:t>
            </a:r>
          </a:p>
          <a:p>
            <a:pPr lvl="1"/>
            <a:r>
              <a:rPr lang="en-GB" dirty="0" smtClean="0"/>
              <a:t>How will we know if we are making progress?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0685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Matching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Individual children need a differentiated response when making plans to secure permanence </a:t>
            </a:r>
          </a:p>
          <a:p>
            <a:r>
              <a:rPr lang="en-GB" dirty="0" smtClean="0"/>
              <a:t>Children’s views are central to successful matching </a:t>
            </a:r>
          </a:p>
          <a:p>
            <a:r>
              <a:rPr lang="en-GB" dirty="0" smtClean="0"/>
              <a:t>Decisions need to be scrutinised to guard against bias in relation to ethnicity</a:t>
            </a:r>
          </a:p>
          <a:p>
            <a:r>
              <a:rPr lang="en-GB" dirty="0" smtClean="0"/>
              <a:t>Professionals need to explore whether carers can support a child’s ethnic and cultural needs </a:t>
            </a:r>
          </a:p>
          <a:p>
            <a:r>
              <a:rPr lang="en-GB" dirty="0" smtClean="0"/>
              <a:t>Professionals need to understand an adopters’/carers’ own attachment history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06855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LAC Reviews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Care planning: an ongoing process taking into account the ages and stages of child development </a:t>
            </a:r>
          </a:p>
          <a:p>
            <a:r>
              <a:rPr lang="en-GB" dirty="0" smtClean="0"/>
              <a:t>Quality of care central to LAC reviews for all placements, including kinship care</a:t>
            </a:r>
          </a:p>
          <a:p>
            <a:r>
              <a:rPr lang="en-GB" dirty="0" smtClean="0"/>
              <a:t>IRO’s scrutiny function is becoming increasingly important and requires skills to challenge colleagues </a:t>
            </a:r>
          </a:p>
          <a:p>
            <a:r>
              <a:rPr lang="en-GB" dirty="0" smtClean="0"/>
              <a:t>An </a:t>
            </a:r>
            <a:r>
              <a:rPr lang="en-GB" dirty="0"/>
              <a:t>analytical approach </a:t>
            </a:r>
            <a:r>
              <a:rPr lang="en-GB" dirty="0" smtClean="0"/>
              <a:t>involves considering </a:t>
            </a:r>
            <a:r>
              <a:rPr lang="en-GB" dirty="0"/>
              <a:t>what </a:t>
            </a:r>
            <a:r>
              <a:rPr lang="en-GB" dirty="0" smtClean="0"/>
              <a:t>different and potentially conflicting accounts </a:t>
            </a:r>
            <a:r>
              <a:rPr lang="en-GB" dirty="0"/>
              <a:t>mean to achieving permanency for the </a:t>
            </a:r>
            <a:r>
              <a:rPr lang="en-GB" dirty="0" smtClean="0"/>
              <a:t>child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2480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Reunification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common pathway to permanence for LAC</a:t>
            </a:r>
          </a:p>
          <a:p>
            <a:r>
              <a:rPr lang="en-GB" dirty="0" smtClean="0"/>
              <a:t>Approach with caution – many children return into care after further neglect or abuse </a:t>
            </a:r>
          </a:p>
          <a:p>
            <a:r>
              <a:rPr lang="en-GB" dirty="0" smtClean="0"/>
              <a:t>Over-optimism needs to be guarded against and supported by:</a:t>
            </a:r>
          </a:p>
          <a:p>
            <a:pPr lvl="1"/>
            <a:r>
              <a:rPr lang="en-GB" dirty="0" smtClean="0"/>
              <a:t>assessments of parental capacity to change</a:t>
            </a:r>
          </a:p>
          <a:p>
            <a:pPr lvl="1"/>
            <a:r>
              <a:rPr lang="en-GB" dirty="0" smtClean="0"/>
              <a:t>whether support provided has been engaged with</a:t>
            </a:r>
          </a:p>
          <a:p>
            <a:pPr lvl="1"/>
            <a:r>
              <a:rPr lang="en-GB" dirty="0" smtClean="0"/>
              <a:t>if there is ongoing and evidenced informed family-centred support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248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LAC reviews need </a:t>
            </a:r>
            <a:r>
              <a:rPr lang="en-GB" dirty="0"/>
              <a:t>to consider whether the child’s plan supports parental involvement, where this is </a:t>
            </a:r>
            <a:r>
              <a:rPr lang="en-GB" dirty="0" smtClean="0"/>
              <a:t>appropriate</a:t>
            </a:r>
          </a:p>
          <a:p>
            <a:r>
              <a:rPr lang="en-GB" dirty="0" smtClean="0"/>
              <a:t>Contact </a:t>
            </a:r>
            <a:r>
              <a:rPr lang="en-GB" dirty="0"/>
              <a:t>should be supportive and take account of the individual needs of the child </a:t>
            </a:r>
            <a:endParaRPr lang="en-GB" dirty="0" smtClean="0"/>
          </a:p>
          <a:p>
            <a:r>
              <a:rPr lang="en-GB" dirty="0" smtClean="0"/>
              <a:t>What are the </a:t>
            </a:r>
            <a:r>
              <a:rPr lang="en-GB" dirty="0"/>
              <a:t>aims </a:t>
            </a:r>
            <a:r>
              <a:rPr lang="en-GB" dirty="0" smtClean="0"/>
              <a:t>of contact </a:t>
            </a:r>
            <a:r>
              <a:rPr lang="en-GB" dirty="0"/>
              <a:t>and how and why family members are involved in the child’s life (Boddy et al., 2013</a:t>
            </a:r>
            <a:r>
              <a:rPr lang="en-GB" dirty="0" smtClean="0"/>
              <a:t>) </a:t>
            </a:r>
          </a:p>
          <a:p>
            <a:r>
              <a:rPr lang="en-GB" dirty="0" smtClean="0"/>
              <a:t>Thinking </a:t>
            </a:r>
            <a:r>
              <a:rPr lang="en-GB" dirty="0"/>
              <a:t>about contact through a permanence lens can </a:t>
            </a:r>
            <a:r>
              <a:rPr lang="en-GB" dirty="0" smtClean="0"/>
              <a:t>help shape </a:t>
            </a:r>
            <a:r>
              <a:rPr lang="en-GB" dirty="0"/>
              <a:t>decision </a:t>
            </a:r>
            <a:r>
              <a:rPr lang="en-GB" dirty="0" smtClean="0"/>
              <a:t>making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68194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rain the Trainer Day 2 Slides JH V1 14.01.14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104F75"/>
      </a:lt2>
      <a:accent1>
        <a:srgbClr val="104F75"/>
      </a:accent1>
      <a:accent2>
        <a:srgbClr val="808080"/>
      </a:accent2>
      <a:accent3>
        <a:srgbClr val="FFFFFF"/>
      </a:accent3>
      <a:accent4>
        <a:srgbClr val="000000"/>
      </a:accent4>
      <a:accent5>
        <a:srgbClr val="DCDCDC"/>
      </a:accent5>
      <a:accent6>
        <a:srgbClr val="737373"/>
      </a:accent6>
      <a:hlink>
        <a:srgbClr val="104F75"/>
      </a:hlink>
      <a:folHlink>
        <a:srgbClr val="104F75"/>
      </a:folHlink>
    </a:clrScheme>
    <a:fontScheme name="ri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rip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RiP Powerpoint">
  <a:themeElements>
    <a:clrScheme name="Custom 8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C0C0C0"/>
      </a:accent1>
      <a:accent2>
        <a:srgbClr val="808080"/>
      </a:accent2>
      <a:accent3>
        <a:srgbClr val="FFFFFF"/>
      </a:accent3>
      <a:accent4>
        <a:srgbClr val="000000"/>
      </a:accent4>
      <a:accent5>
        <a:srgbClr val="DCDCDC"/>
      </a:accent5>
      <a:accent6>
        <a:srgbClr val="737373"/>
      </a:accent6>
      <a:hlink>
        <a:srgbClr val="FF0000"/>
      </a:hlink>
      <a:folHlink>
        <a:srgbClr val="FF0000"/>
      </a:folHlink>
    </a:clrScheme>
    <a:fontScheme name="ri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rip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5217</TotalTime>
  <Words>345</Words>
  <Application>Microsoft Office PowerPoint</Application>
  <PresentationFormat>On-screen Show (4:3)</PresentationFormat>
  <Paragraphs>48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Train the Trainer Day 2 Slides JH V1 14.01.14</vt:lpstr>
      <vt:lpstr>3_RiP Powerpoint</vt:lpstr>
      <vt:lpstr>Analysing and using information</vt:lpstr>
      <vt:lpstr>Learning objectives </vt:lpstr>
      <vt:lpstr>Care proceedings </vt:lpstr>
      <vt:lpstr>Matching </vt:lpstr>
      <vt:lpstr>LAC Reviews</vt:lpstr>
      <vt:lpstr>Reunification </vt:lpstr>
      <vt:lpstr>Contact </vt:lpstr>
    </vt:vector>
  </TitlesOfParts>
  <Company>The Dartington Hall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Susannah Bowyer</dc:creator>
  <cp:lastModifiedBy>Jane Halliday</cp:lastModifiedBy>
  <cp:revision>103</cp:revision>
  <cp:lastPrinted>2014-02-18T09:04:16Z</cp:lastPrinted>
  <dcterms:created xsi:type="dcterms:W3CDTF">2014-01-14T12:13:16Z</dcterms:created>
  <dcterms:modified xsi:type="dcterms:W3CDTF">2014-04-07T16:05:39Z</dcterms:modified>
</cp:coreProperties>
</file>