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6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5" y="129640"/>
            <a:ext cx="1596479" cy="780027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7835" y="9550112"/>
            <a:ext cx="3051434" cy="5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1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 b="0" dirty="0" smtClean="0">
                <a:latin typeface="Arial" pitchFamily="34" charset="0"/>
                <a:cs typeface="Arial" pitchFamily="34" charset="0"/>
              </a:rPr>
              <a:t>http://fosteringandadoption.uk</a:t>
            </a:r>
            <a:endParaRPr lang="en-GB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051041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9DBFF91-F765-4C27-B235-A6077158F458}" type="slidenum">
              <a:rPr lang="en-GB" sz="1100">
                <a:latin typeface="Arial" pitchFamily="34" charset="0"/>
                <a:ea typeface="Verdana" pitchFamily="34" charset="0"/>
                <a:cs typeface="Arial" pitchFamily="34" charset="0"/>
              </a:rPr>
              <a:pPr/>
              <a:t>‹#›</a:t>
            </a:fld>
            <a:endParaRPr lang="en-GB" sz="11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7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765175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3505377"/>
            <a:ext cx="5681980" cy="5961640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4045498" y="9558136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fld id="{2C572C60-E0F3-4BA8-8D82-8F0A3D1F42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1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9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3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12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8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88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63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765175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72C60-E0F3-4BA8-8D82-8F0A3D1F42F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379" y="9550112"/>
            <a:ext cx="3051434" cy="55615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10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http://fosteringandadoption.rip.org.uk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7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3" y="804252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0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1" y="786063"/>
            <a:ext cx="7995080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95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391870" y="1967664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261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8" y="805955"/>
            <a:ext cx="7993139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6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2879" y="363072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154596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2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7015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2048376"/>
            <a:ext cx="7970400" cy="4111614"/>
          </a:xfrm>
        </p:spPr>
        <p:txBody>
          <a:bodyPr/>
          <a:lstStyle>
            <a:lvl1pPr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3072" cy="96252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967664"/>
            <a:ext cx="3845075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211960" y="1988840"/>
            <a:ext cx="3924300" cy="430950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149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1131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29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99" y="3204000"/>
            <a:ext cx="4446687" cy="15183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0457" y="1944000"/>
            <a:ext cx="7467600" cy="1066800"/>
          </a:xfrm>
        </p:spPr>
        <p:txBody>
          <a:bodyPr/>
          <a:lstStyle>
            <a:lvl1pPr>
              <a:defRPr lang="en-GB" sz="3200" b="1" dirty="0">
                <a:solidFill>
                  <a:srgbClr val="104F7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7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8516" y="1226904"/>
            <a:ext cx="764147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1" y="2461260"/>
            <a:ext cx="763905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97536"/>
            <a:ext cx="1792224" cy="139496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633526" y="1600931"/>
            <a:ext cx="1916113" cy="3828645"/>
            <a:chOff x="6633526" y="1600931"/>
            <a:chExt cx="1916113" cy="3828645"/>
          </a:xfrm>
        </p:grpSpPr>
        <p:pic>
          <p:nvPicPr>
            <p:cNvPr id="6" name="Picture 5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6633526" y="1600931"/>
              <a:ext cx="1916113" cy="81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54" y="4420549"/>
              <a:ext cx="1366838" cy="1009027"/>
            </a:xfrm>
            <a:prstGeom prst="rect">
              <a:avLst/>
            </a:prstGeom>
          </p:spPr>
        </p:pic>
        <p:pic>
          <p:nvPicPr>
            <p:cNvPr id="10" name="Content Placeholder 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780928"/>
              <a:ext cx="1187770" cy="141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7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2994" y="1268760"/>
            <a:ext cx="82714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70" y="2348880"/>
            <a:ext cx="8287777" cy="39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104F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5C9FE9-8E8A-4237-A028-0547BDB48AB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55449"/>
            <a:ext cx="1541526" cy="69690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516216" y="-1"/>
            <a:ext cx="2483914" cy="1124745"/>
            <a:chOff x="5652120" y="-1"/>
            <a:chExt cx="3348010" cy="1363637"/>
          </a:xfrm>
        </p:grpSpPr>
        <p:pic>
          <p:nvPicPr>
            <p:cNvPr id="10" name="Picture 9" descr="RiP_core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28821" r="18518" b="31004"/>
            <a:stretch>
              <a:fillRect/>
            </a:stretch>
          </p:blipFill>
          <p:spPr bwMode="auto">
            <a:xfrm>
              <a:off x="5652120" y="288524"/>
              <a:ext cx="1916113" cy="786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Content Placeholder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-1"/>
              <a:ext cx="1187770" cy="1363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200" b="1" dirty="0">
          <a:solidFill>
            <a:srgbClr val="104F7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19705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104F75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04F75"/>
        </a:buClr>
        <a:buSzPct val="6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pitchFamily="2" charset="2"/>
        <a:buChar char="ü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182095/DFE-00108-2011-Childrens_Needs_Parenting_Capacity.pdf.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nspcc.org.uk/Inform/trainingandconsultancy/learningresources/developingworldnotebook_wdf60153.pdf" TargetMode="External"/><Relationship Id="rId4" Type="http://schemas.openxmlformats.org/officeDocument/2006/relationships/hyperlink" Target="https://www.rip.org.uk/resources/publications/frontline-resources/frontline-child-development-cha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7" y="1944000"/>
            <a:ext cx="4445363" cy="2997168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Child Development:</a:t>
            </a:r>
            <a:br>
              <a:rPr lang="en-GB" sz="5400" b="1" dirty="0" smtClean="0"/>
            </a:br>
            <a:r>
              <a:rPr lang="en-GB" sz="5400" b="1" dirty="0" smtClean="0"/>
              <a:t>Theory and Practice</a:t>
            </a:r>
            <a:endParaRPr lang="en-GB" sz="54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230FB2D-6228-4E21-8EA4-AF43349A18F4}" type="slidenum">
              <a:rPr lang="en-GB" sz="1600" smtClean="0">
                <a:solidFill>
                  <a:srgbClr val="104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GB" sz="1600" dirty="0">
              <a:solidFill>
                <a:srgbClr val="104F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'relationships with people who</a:t>
            </a:r>
            <a:r>
              <a:rPr lang="en-GB" dirty="0" smtClean="0"/>
              <a:t> </a:t>
            </a:r>
            <a:r>
              <a:rPr lang="en-GB" i="1" dirty="0" smtClean="0"/>
              <a:t>care for and about children are the golden thread in children’s lives'</a:t>
            </a:r>
            <a:r>
              <a:rPr lang="en-GB" dirty="0" smtClean="0"/>
              <a:t> (The Care Inquiry)</a:t>
            </a:r>
          </a:p>
          <a:p>
            <a:r>
              <a:rPr lang="en-GB" dirty="0" smtClean="0"/>
              <a:t>high-quality relationships matter more than anything else for children to help them develop security and resilience </a:t>
            </a:r>
          </a:p>
          <a:p>
            <a:r>
              <a:rPr lang="en-GB" dirty="0" smtClean="0"/>
              <a:t>Social workers need to:</a:t>
            </a:r>
          </a:p>
          <a:p>
            <a:pPr lvl="1"/>
            <a:r>
              <a:rPr lang="en-GB" dirty="0" smtClean="0"/>
              <a:t>nurture positive relationships </a:t>
            </a:r>
          </a:p>
          <a:p>
            <a:pPr lvl="1"/>
            <a:r>
              <a:rPr lang="en-GB" dirty="0" smtClean="0"/>
              <a:t>sustain relationships for children placed away from home</a:t>
            </a:r>
          </a:p>
          <a:p>
            <a:pPr lvl="1"/>
            <a:r>
              <a:rPr lang="en-GB" dirty="0" smtClean="0"/>
              <a:t>provide long-term help and support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Resources: A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Cleaver, H, Unwell, I and Aldgate, J (2011) </a:t>
            </a:r>
            <a:r>
              <a:rPr lang="en-US" u="sng" dirty="0" smtClean="0">
                <a:hlinkClick r:id="rId3"/>
              </a:rPr>
              <a:t>Children's Needs- Parenting Capacity</a:t>
            </a:r>
            <a:r>
              <a:rPr lang="en-US" dirty="0" smtClean="0"/>
              <a:t> London: TSO</a:t>
            </a:r>
            <a:endParaRPr lang="en-GB" dirty="0" smtClean="0"/>
          </a:p>
          <a:p>
            <a:r>
              <a:rPr lang="en-NZ" dirty="0" smtClean="0"/>
              <a:t>Donnellen, H (2011) </a:t>
            </a:r>
            <a:r>
              <a:rPr lang="en-NZ" u="sng" dirty="0" smtClean="0">
                <a:hlinkClick r:id="rId4"/>
              </a:rPr>
              <a:t>Frontline: Child development (chart)</a:t>
            </a:r>
            <a:r>
              <a:rPr lang="en-NZ" dirty="0" smtClean="0"/>
              <a:t>. Dartington: Research in Practice</a:t>
            </a:r>
            <a:endParaRPr lang="en-GB" dirty="0" smtClean="0"/>
          </a:p>
          <a:p>
            <a:r>
              <a:rPr lang="en-NZ" dirty="0" smtClean="0"/>
              <a:t>NSPCC  </a:t>
            </a:r>
            <a:r>
              <a:rPr lang="en-NZ" u="sng" dirty="0" smtClean="0">
                <a:hlinkClick r:id="rId5"/>
              </a:rPr>
              <a:t>The developing world of the child: Seeing the child</a:t>
            </a:r>
            <a:r>
              <a:rPr lang="en-NZ" dirty="0" smtClean="0"/>
              <a:t>. Accessed 18/07/14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is child development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Evidence that social workers have </a:t>
            </a:r>
            <a:r>
              <a:rPr lang="en-GB" dirty="0"/>
              <a:t>limited training and knowledge about child development </a:t>
            </a:r>
            <a:r>
              <a:rPr lang="en-GB" dirty="0" smtClean="0"/>
              <a:t>(Brandon </a:t>
            </a:r>
            <a:r>
              <a:rPr lang="en-GB" dirty="0"/>
              <a:t>et al, 2011; Davies and Ward, </a:t>
            </a:r>
            <a:r>
              <a:rPr lang="en-GB" dirty="0" smtClean="0"/>
              <a:t>2012; Munro</a:t>
            </a:r>
            <a:r>
              <a:rPr lang="en-GB" dirty="0"/>
              <a:t>, </a:t>
            </a:r>
            <a:r>
              <a:rPr lang="en-GB" dirty="0" smtClean="0"/>
              <a:t>2011)</a:t>
            </a:r>
          </a:p>
          <a:p>
            <a:r>
              <a:rPr lang="en-GB" dirty="0" smtClean="0"/>
              <a:t>Social workers need to be able to:</a:t>
            </a:r>
          </a:p>
          <a:p>
            <a:pPr lvl="1"/>
            <a:r>
              <a:rPr lang="en-GB" dirty="0" smtClean="0"/>
              <a:t>recognise </a:t>
            </a:r>
            <a:r>
              <a:rPr lang="en-GB" dirty="0"/>
              <a:t>patterns of overall development </a:t>
            </a:r>
            <a:endParaRPr lang="en-GB" dirty="0" smtClean="0"/>
          </a:p>
          <a:p>
            <a:pPr lvl="1"/>
            <a:r>
              <a:rPr lang="en-GB" dirty="0" smtClean="0"/>
              <a:t>detect </a:t>
            </a:r>
            <a:r>
              <a:rPr lang="en-GB" dirty="0"/>
              <a:t>when a child's development may be going 'off </a:t>
            </a:r>
            <a:r>
              <a:rPr lang="en-GB" dirty="0" smtClean="0"/>
              <a:t>track‘</a:t>
            </a:r>
          </a:p>
          <a:p>
            <a:r>
              <a:rPr lang="en-GB" dirty="0" smtClean="0"/>
              <a:t>Knowledge of ‘normal’ development helps to understand patterns </a:t>
            </a:r>
            <a:r>
              <a:rPr lang="en-GB" dirty="0"/>
              <a:t>of </a:t>
            </a:r>
            <a:r>
              <a:rPr lang="en-GB" dirty="0" smtClean="0"/>
              <a:t>‘abnormal’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is child development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Good </a:t>
            </a:r>
            <a:r>
              <a:rPr lang="en-GB" dirty="0"/>
              <a:t>understanding of development </a:t>
            </a:r>
            <a:r>
              <a:rPr lang="en-GB" dirty="0" smtClean="0"/>
              <a:t>can:</a:t>
            </a:r>
          </a:p>
          <a:p>
            <a:pPr lvl="1"/>
            <a:r>
              <a:rPr lang="en-GB" dirty="0" smtClean="0"/>
              <a:t>help keep children safe</a:t>
            </a:r>
          </a:p>
          <a:p>
            <a:pPr lvl="1"/>
            <a:r>
              <a:rPr lang="en-GB" dirty="0" smtClean="0"/>
              <a:t>promote </a:t>
            </a:r>
            <a:r>
              <a:rPr lang="en-GB" dirty="0"/>
              <a:t>their </a:t>
            </a:r>
            <a:r>
              <a:rPr lang="en-GB" dirty="0" smtClean="0"/>
              <a:t>wellbeing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ssist in assessment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nform which interventions/support is most suited </a:t>
            </a:r>
          </a:p>
          <a:p>
            <a:r>
              <a:rPr lang="en-GB" dirty="0" smtClean="0"/>
              <a:t>Social workers may need to work with other professionals with specialist expertise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752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Developmental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Many factors that have an influence on child development</a:t>
            </a:r>
          </a:p>
          <a:p>
            <a:r>
              <a:rPr lang="en-GB" dirty="0"/>
              <a:t>Development occurs in distinct but complementary domains: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ealth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ducation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motional and behavioural development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dentity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amily and social relationships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ocial presentation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elf care skills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Child Development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Psychoanalytic </a:t>
            </a:r>
            <a:r>
              <a:rPr lang="en-GB" dirty="0"/>
              <a:t>(e.g. Freud): </a:t>
            </a:r>
          </a:p>
          <a:p>
            <a:pPr lvl="1"/>
            <a:r>
              <a:rPr lang="en-GB" dirty="0" smtClean="0"/>
              <a:t>interprets </a:t>
            </a:r>
            <a:r>
              <a:rPr lang="en-GB" dirty="0"/>
              <a:t>human development in terms of intrinsic drives, many of which are </a:t>
            </a:r>
            <a:r>
              <a:rPr lang="en-GB" dirty="0" smtClean="0"/>
              <a:t>unconscious</a:t>
            </a:r>
          </a:p>
          <a:p>
            <a:pPr lvl="1"/>
            <a:r>
              <a:rPr lang="en-GB" dirty="0" smtClean="0"/>
              <a:t>helps in understanding how personality forms and develops</a:t>
            </a:r>
          </a:p>
          <a:p>
            <a:pPr lvl="1"/>
            <a:r>
              <a:rPr lang="en-GB" dirty="0" smtClean="0"/>
              <a:t>provides theory for assessing emotional needs </a:t>
            </a:r>
          </a:p>
          <a:p>
            <a:r>
              <a:rPr lang="en-GB" b="1" dirty="0" smtClean="0"/>
              <a:t>Learning Theories </a:t>
            </a:r>
            <a:r>
              <a:rPr lang="en-GB" dirty="0" smtClean="0"/>
              <a:t>(e.g. Pavlov, Skinner): </a:t>
            </a:r>
          </a:p>
          <a:p>
            <a:pPr lvl="1"/>
            <a:r>
              <a:rPr lang="en-GB" dirty="0" smtClean="0"/>
              <a:t>explores </a:t>
            </a:r>
            <a:r>
              <a:rPr lang="en-GB" dirty="0"/>
              <a:t>the relationship between a stimulus (an experience or event) and a response (the behavioural reaction to that experience</a:t>
            </a:r>
            <a:r>
              <a:rPr lang="en-GB" dirty="0" smtClean="0"/>
              <a:t>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Child Development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600" b="1" dirty="0" smtClean="0"/>
              <a:t>Cognitive theories</a:t>
            </a:r>
            <a:r>
              <a:rPr lang="en-GB" sz="2600" dirty="0" smtClean="0"/>
              <a:t> (e.g. Piaget): </a:t>
            </a:r>
          </a:p>
          <a:p>
            <a:pPr lvl="1"/>
            <a:r>
              <a:rPr lang="en-GB" sz="2200" dirty="0" smtClean="0"/>
              <a:t>focus </a:t>
            </a:r>
            <a:r>
              <a:rPr lang="en-GB" sz="2200" dirty="0"/>
              <a:t>on the </a:t>
            </a:r>
            <a:r>
              <a:rPr lang="en-GB" sz="2200" dirty="0" smtClean="0"/>
              <a:t>structure, development and stages of </a:t>
            </a:r>
            <a:r>
              <a:rPr lang="en-GB" sz="2200" dirty="0"/>
              <a:t>thought processes and the way these processes affect a person’s understanding of their social context and </a:t>
            </a:r>
            <a:r>
              <a:rPr lang="en-GB" sz="2200" dirty="0" smtClean="0"/>
              <a:t>environment</a:t>
            </a:r>
          </a:p>
          <a:p>
            <a:r>
              <a:rPr lang="en-GB" sz="2600" b="1" dirty="0" smtClean="0"/>
              <a:t>Social learning theory</a:t>
            </a:r>
            <a:r>
              <a:rPr lang="en-GB" sz="2600" dirty="0" smtClean="0"/>
              <a:t> (e.g. Bandura)</a:t>
            </a:r>
            <a:r>
              <a:rPr lang="en-GB" sz="2600" b="1" dirty="0" smtClean="0"/>
              <a:t>: </a:t>
            </a:r>
          </a:p>
          <a:p>
            <a:pPr lvl="1"/>
            <a:r>
              <a:rPr lang="en-GB" sz="2200" dirty="0" smtClean="0"/>
              <a:t>learning occurs through direct observation and modelling (imitation) of behaviour</a:t>
            </a:r>
          </a:p>
          <a:p>
            <a:pPr lvl="1"/>
            <a:r>
              <a:rPr lang="en-GB" sz="2200" dirty="0" smtClean="0"/>
              <a:t>important in analysing how family processes influence child development and how individuals learn and adapt</a:t>
            </a:r>
          </a:p>
          <a:p>
            <a:pPr lvl="1"/>
            <a:r>
              <a:rPr lang="en-GB" sz="2200" dirty="0" smtClean="0"/>
              <a:t>behavioural interventions and cognitive behavioural work have been developed from social learning theory</a:t>
            </a:r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Child Development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Ethological theories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the effect of the environment on development. Includes John Bowlby’s attachment theory</a:t>
            </a:r>
          </a:p>
          <a:p>
            <a:r>
              <a:rPr lang="en-GB" b="1" dirty="0" smtClean="0"/>
              <a:t>Ecological Theories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stresses the importance of environmental systems in development</a:t>
            </a:r>
          </a:p>
          <a:p>
            <a:pPr lvl="1"/>
            <a:r>
              <a:rPr lang="en-GB" dirty="0" smtClean="0"/>
              <a:t>underpins conceptual frameworks for assessing children's needs and many community based programmes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Child Development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21" y="1844824"/>
            <a:ext cx="7970400" cy="4464496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/>
              <a:t>Key concepts</a:t>
            </a:r>
          </a:p>
          <a:p>
            <a:pPr lvl="1"/>
            <a:r>
              <a:rPr lang="en-GB" sz="2200" dirty="0"/>
              <a:t>children’s development influenced by many factors</a:t>
            </a:r>
          </a:p>
          <a:p>
            <a:pPr lvl="1"/>
            <a:r>
              <a:rPr lang="en-GB" sz="2200" dirty="0"/>
              <a:t>each child is an individual</a:t>
            </a:r>
          </a:p>
          <a:p>
            <a:pPr lvl="1"/>
            <a:r>
              <a:rPr lang="en-GB" sz="2200" dirty="0"/>
              <a:t>children develop across different dimensions simultaneously</a:t>
            </a:r>
          </a:p>
          <a:p>
            <a:pPr lvl="1"/>
            <a:r>
              <a:rPr lang="en-GB" sz="2200" dirty="0"/>
              <a:t>children influence their own development through their behaviour and actions</a:t>
            </a:r>
          </a:p>
          <a:p>
            <a:pPr lvl="1"/>
            <a:r>
              <a:rPr lang="en-GB" sz="2200" dirty="0"/>
              <a:t>with support children can recover from adverse experiences</a:t>
            </a:r>
          </a:p>
          <a:p>
            <a:r>
              <a:rPr lang="en-GB" sz="2600" b="1" dirty="0" smtClean="0"/>
              <a:t>Developmental psychopathology</a:t>
            </a:r>
            <a:r>
              <a:rPr lang="en-GB" sz="2600" dirty="0" smtClean="0"/>
              <a:t>:</a:t>
            </a:r>
          </a:p>
          <a:p>
            <a:pPr lvl="1"/>
            <a:r>
              <a:rPr lang="en-GB" sz="2200" dirty="0" smtClean="0"/>
              <a:t>Explores the origins and mechanisms that underlie mental disorders  </a:t>
            </a:r>
          </a:p>
          <a:p>
            <a:pPr lvl="1"/>
            <a:r>
              <a:rPr lang="en-GB" sz="2200" dirty="0" smtClean="0"/>
              <a:t>Highlights the importance of identifying factors that explain individual children’s different responses to specific risks </a:t>
            </a:r>
            <a:endParaRPr lang="en-GB" sz="2200" b="1" dirty="0" smtClean="0"/>
          </a:p>
          <a:p>
            <a:pPr lvl="1"/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Role of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Each theory recognises importance of children’s environmental experiences on emotional and behavioural outcomes:</a:t>
            </a:r>
          </a:p>
          <a:p>
            <a:pPr lvl="1"/>
            <a:r>
              <a:rPr lang="en-GB" sz="2200" dirty="0" smtClean="0"/>
              <a:t>parent-child relationship fundamental factor</a:t>
            </a:r>
          </a:p>
          <a:p>
            <a:pPr lvl="1"/>
            <a:r>
              <a:rPr lang="en-GB" sz="2200" dirty="0" smtClean="0"/>
              <a:t>parental problems (e.g. domestic violence, substance misuse, mental health problems, learning disability) can undermine parenting capability</a:t>
            </a:r>
          </a:p>
          <a:p>
            <a:pPr lvl="1"/>
            <a:r>
              <a:rPr lang="en-GB" sz="2200" dirty="0" smtClean="0"/>
              <a:t>parental problems can have long term negative impact on </a:t>
            </a:r>
            <a:r>
              <a:rPr lang="en-US" sz="2200" dirty="0" smtClean="0"/>
              <a:t> children's physical, cognitive, social, emotional and behavioral development</a:t>
            </a:r>
          </a:p>
          <a:p>
            <a:pPr lvl="1"/>
            <a:r>
              <a:rPr lang="en-US" sz="2200" dirty="0" smtClean="0"/>
              <a:t>impact of parental problems  will vary according to the age of the child (see Cleaver et al, 2012)</a:t>
            </a:r>
          </a:p>
          <a:p>
            <a:pPr lvl="1"/>
            <a:r>
              <a:rPr lang="en-US" sz="2200" dirty="0" smtClean="0"/>
              <a:t>fathers also play important role in child’s social and behavioral development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FB2D-6228-4E21-8EA4-AF43349A18F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Train the Trainer Day 2 Slides JH V1 14.01.1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104F75"/>
      </a:lt2>
      <a:accent1>
        <a:srgbClr val="104F75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104F75"/>
      </a:hlink>
      <a:folHlink>
        <a:srgbClr val="104F75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 Powerpoint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0C0C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DCDC"/>
      </a:accent5>
      <a:accent6>
        <a:srgbClr val="737373"/>
      </a:accent6>
      <a:hlink>
        <a:srgbClr val="FF0000"/>
      </a:hlink>
      <a:folHlink>
        <a:srgbClr val="FF0000"/>
      </a:folHlink>
    </a:clrScheme>
    <a:fontScheme name="ri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701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1_Train the Trainer Day 2 Slides JH V1 14.01.14</vt:lpstr>
      <vt:lpstr>2_RiP Powerpoint</vt:lpstr>
      <vt:lpstr>Child Development: Theory and Practice</vt:lpstr>
      <vt:lpstr>Why is child development important?</vt:lpstr>
      <vt:lpstr>Why is child development important?</vt:lpstr>
      <vt:lpstr>Children’s Developmental Needs</vt:lpstr>
      <vt:lpstr>Theories of Child Development (1)</vt:lpstr>
      <vt:lpstr>Theories of Child Development (2)</vt:lpstr>
      <vt:lpstr>Theories of Child Development (3)</vt:lpstr>
      <vt:lpstr>Theories of Child Development (4)</vt:lpstr>
      <vt:lpstr>The Role of Parents</vt:lpstr>
      <vt:lpstr>Importance of Relationships</vt:lpstr>
      <vt:lpstr>Resources: A selection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Development: Theory and Practice</dc:title>
  <dc:creator>Charlie</dc:creator>
  <cp:lastModifiedBy>Jane Halliday</cp:lastModifiedBy>
  <cp:revision>17</cp:revision>
  <cp:lastPrinted>2014-10-17T11:22:30Z</cp:lastPrinted>
  <dcterms:created xsi:type="dcterms:W3CDTF">2014-07-18T12:09:38Z</dcterms:created>
  <dcterms:modified xsi:type="dcterms:W3CDTF">2014-10-17T11:22:39Z</dcterms:modified>
</cp:coreProperties>
</file>